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1" r:id="rId1"/>
  </p:sldMasterIdLst>
  <p:notesMasterIdLst>
    <p:notesMasterId r:id="rId45"/>
  </p:notesMasterIdLst>
  <p:handoutMasterIdLst>
    <p:handoutMasterId r:id="rId46"/>
  </p:handoutMasterIdLst>
  <p:sldIdLst>
    <p:sldId id="260" r:id="rId2"/>
    <p:sldId id="270" r:id="rId3"/>
    <p:sldId id="276" r:id="rId4"/>
    <p:sldId id="280" r:id="rId5"/>
    <p:sldId id="277" r:id="rId6"/>
    <p:sldId id="278" r:id="rId7"/>
    <p:sldId id="279" r:id="rId8"/>
    <p:sldId id="281" r:id="rId9"/>
    <p:sldId id="282" r:id="rId10"/>
    <p:sldId id="283" r:id="rId11"/>
    <p:sldId id="284" r:id="rId12"/>
    <p:sldId id="285" r:id="rId13"/>
    <p:sldId id="286" r:id="rId14"/>
    <p:sldId id="307" r:id="rId15"/>
    <p:sldId id="305" r:id="rId16"/>
    <p:sldId id="306" r:id="rId17"/>
    <p:sldId id="291" r:id="rId18"/>
    <p:sldId id="293" r:id="rId19"/>
    <p:sldId id="312" r:id="rId20"/>
    <p:sldId id="292" r:id="rId21"/>
    <p:sldId id="309" r:id="rId22"/>
    <p:sldId id="287" r:id="rId23"/>
    <p:sldId id="310" r:id="rId24"/>
    <p:sldId id="288" r:id="rId25"/>
    <p:sldId id="311" r:id="rId26"/>
    <p:sldId id="289" r:id="rId27"/>
    <p:sldId id="290" r:id="rId28"/>
    <p:sldId id="308" r:id="rId29"/>
    <p:sldId id="294" r:id="rId30"/>
    <p:sldId id="295" r:id="rId31"/>
    <p:sldId id="296" r:id="rId32"/>
    <p:sldId id="297" r:id="rId33"/>
    <p:sldId id="298" r:id="rId34"/>
    <p:sldId id="299" r:id="rId35"/>
    <p:sldId id="304" r:id="rId36"/>
    <p:sldId id="300" r:id="rId37"/>
    <p:sldId id="301" r:id="rId38"/>
    <p:sldId id="302" r:id="rId39"/>
    <p:sldId id="303" r:id="rId40"/>
    <p:sldId id="316" r:id="rId41"/>
    <p:sldId id="313" r:id="rId42"/>
    <p:sldId id="315" r:id="rId43"/>
    <p:sldId id="314" r:id="rId4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zione predefinita" id="{520D3306-1561-5743-87FC-F53F0B38378C}">
          <p14:sldIdLst>
            <p14:sldId id="260"/>
            <p14:sldId id="270"/>
            <p14:sldId id="276"/>
            <p14:sldId id="280"/>
            <p14:sldId id="277"/>
            <p14:sldId id="278"/>
            <p14:sldId id="279"/>
            <p14:sldId id="281"/>
            <p14:sldId id="282"/>
            <p14:sldId id="283"/>
            <p14:sldId id="284"/>
            <p14:sldId id="285"/>
            <p14:sldId id="286"/>
            <p14:sldId id="307"/>
            <p14:sldId id="305"/>
            <p14:sldId id="306"/>
            <p14:sldId id="291"/>
            <p14:sldId id="293"/>
            <p14:sldId id="312"/>
            <p14:sldId id="292"/>
            <p14:sldId id="309"/>
            <p14:sldId id="287"/>
            <p14:sldId id="310"/>
            <p14:sldId id="288"/>
            <p14:sldId id="311"/>
            <p14:sldId id="289"/>
            <p14:sldId id="290"/>
            <p14:sldId id="308"/>
            <p14:sldId id="294"/>
            <p14:sldId id="295"/>
            <p14:sldId id="296"/>
            <p14:sldId id="297"/>
            <p14:sldId id="298"/>
            <p14:sldId id="299"/>
            <p14:sldId id="304"/>
            <p14:sldId id="300"/>
            <p14:sldId id="301"/>
            <p14:sldId id="302"/>
            <p14:sldId id="303"/>
            <p14:sldId id="316"/>
            <p14:sldId id="313"/>
            <p14:sldId id="315"/>
            <p14:sldId id="314"/>
          </p14:sldIdLst>
        </p14:section>
        <p14:section name="EXCELLENCE IN RESEARCH" id="{BC3A3D87-90DE-6745-9603-615CAD7C6AC3}">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C7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Stile con tema 1 - Colore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668" autoAdjust="0"/>
    <p:restoredTop sz="86395" autoAdjust="0"/>
  </p:normalViewPr>
  <p:slideViewPr>
    <p:cSldViewPr snapToGrid="0" snapToObjects="1">
      <p:cViewPr varScale="1">
        <p:scale>
          <a:sx n="74" d="100"/>
          <a:sy n="74" d="100"/>
        </p:scale>
        <p:origin x="1805" y="67"/>
      </p:cViewPr>
      <p:guideLst/>
    </p:cSldViewPr>
  </p:slideViewPr>
  <p:outlineViewPr>
    <p:cViewPr>
      <p:scale>
        <a:sx n="33" d="100"/>
        <a:sy n="33" d="100"/>
      </p:scale>
      <p:origin x="0" y="-1176"/>
    </p:cViewPr>
  </p:outlineViewPr>
  <p:notesTextViewPr>
    <p:cViewPr>
      <p:scale>
        <a:sx n="1" d="1"/>
        <a:sy n="1" d="1"/>
      </p:scale>
      <p:origin x="0" y="0"/>
    </p:cViewPr>
  </p:notesTextViewPr>
  <p:sorterViewPr>
    <p:cViewPr>
      <p:scale>
        <a:sx n="80" d="100"/>
        <a:sy n="80" d="100"/>
      </p:scale>
      <p:origin x="0" y="0"/>
    </p:cViewPr>
  </p:sorterViewPr>
  <p:notesViewPr>
    <p:cSldViewPr snapToGrid="0" snapToObjects="1">
      <p:cViewPr varScale="1">
        <p:scale>
          <a:sx n="138" d="100"/>
          <a:sy n="138" d="100"/>
        </p:scale>
        <p:origin x="5360" y="17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2BE8E263-63B2-8F46-AB13-25ACC3A6156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a:extLst>
              <a:ext uri="{FF2B5EF4-FFF2-40B4-BE49-F238E27FC236}">
                <a16:creationId xmlns:a16="http://schemas.microsoft.com/office/drawing/2014/main" id="{15DA6859-990C-7C4C-BE71-DABC78436F9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DC02513-12D4-7C45-A4B1-0A7A90C954B8}" type="datetimeFigureOut">
              <a:rPr lang="it-IT" smtClean="0"/>
              <a:t>16/09/2022</a:t>
            </a:fld>
            <a:endParaRPr lang="it-IT"/>
          </a:p>
        </p:txBody>
      </p:sp>
      <p:sp>
        <p:nvSpPr>
          <p:cNvPr id="4" name="Segnaposto piè di pagina 3">
            <a:extLst>
              <a:ext uri="{FF2B5EF4-FFF2-40B4-BE49-F238E27FC236}">
                <a16:creationId xmlns:a16="http://schemas.microsoft.com/office/drawing/2014/main" id="{41D1BC25-3502-BF49-B8D6-A38595555EC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5" name="Segnaposto numero diapositiva 4">
            <a:extLst>
              <a:ext uri="{FF2B5EF4-FFF2-40B4-BE49-F238E27FC236}">
                <a16:creationId xmlns:a16="http://schemas.microsoft.com/office/drawing/2014/main" id="{4D873EA4-7348-0245-AA8D-B2CBA2DCABF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D38D0A8-37A5-BE4D-90A6-FB32B9A6CB0E}" type="slidenum">
              <a:rPr lang="it-IT" smtClean="0"/>
              <a:t>‹N›</a:t>
            </a:fld>
            <a:endParaRPr lang="it-IT"/>
          </a:p>
        </p:txBody>
      </p:sp>
    </p:spTree>
    <p:extLst>
      <p:ext uri="{BB962C8B-B14F-4D97-AF65-F5344CB8AC3E}">
        <p14:creationId xmlns:p14="http://schemas.microsoft.com/office/powerpoint/2010/main" val="300956944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gif>
</file>

<file path=ppt/media/image22.png>
</file>

<file path=ppt/media/image23.png>
</file>

<file path=ppt/media/image24.png>
</file>

<file path=ppt/media/image25.png>
</file>

<file path=ppt/media/image250.png>
</file>

<file path=ppt/media/image26.png>
</file>

<file path=ppt/media/image260.png>
</file>

<file path=ppt/media/image27.gif>
</file>

<file path=ppt/media/image27.png>
</file>

<file path=ppt/media/image28.png>
</file>

<file path=ppt/media/image3.jpg>
</file>

<file path=ppt/media/image4.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0D7045-9255-E947-B6AE-7BFBA280817C}" type="datetimeFigureOut">
              <a:rPr lang="it-IT" smtClean="0"/>
              <a:t>16/09/2022</a:t>
            </a:fld>
            <a:endParaRPr lang="it-IT"/>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it-IT"/>
              <a:t>Modifica gli stili del testo dello schema
Secondo livello
Terzo livello
Quarto livello
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E7D7B2-511C-5746-97D1-507EEDB38854}" type="slidenum">
              <a:rPr lang="it-IT" smtClean="0"/>
              <a:t>‹N›</a:t>
            </a:fld>
            <a:endParaRPr lang="it-IT"/>
          </a:p>
        </p:txBody>
      </p:sp>
    </p:spTree>
    <p:extLst>
      <p:ext uri="{BB962C8B-B14F-4D97-AF65-F5344CB8AC3E}">
        <p14:creationId xmlns:p14="http://schemas.microsoft.com/office/powerpoint/2010/main" val="3412156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1371600" y="1143000"/>
            <a:ext cx="4114800" cy="3086100"/>
          </a:xfrm>
        </p:spPr>
      </p:sp>
      <p:sp>
        <p:nvSpPr>
          <p:cNvPr id="3" name="Segnaposto note 2"/>
          <p:cNvSpPr>
            <a:spLocks noGrp="1"/>
          </p:cNvSpPr>
          <p:nvPr>
            <p:ph type="body" idx="1"/>
          </p:nvPr>
        </p:nvSpPr>
        <p:spPr/>
        <p:txBody>
          <a:bodyPr/>
          <a:lstStyle/>
          <a:p>
            <a:pPr rtl="0" latinLnBrk="0"/>
            <a:endParaRPr lang="it-IT" sz="1200" dirty="0">
              <a:effectLst/>
              <a:latin typeface="Arial" panose="020B0604020202020204" pitchFamily="34" charset="0"/>
              <a:cs typeface="Arial" panose="020B0604020202020204" pitchFamily="34" charset="0"/>
            </a:endParaRPr>
          </a:p>
        </p:txBody>
      </p:sp>
      <p:sp>
        <p:nvSpPr>
          <p:cNvPr id="4" name="Segnaposto numero diapositiva 3"/>
          <p:cNvSpPr>
            <a:spLocks noGrp="1"/>
          </p:cNvSpPr>
          <p:nvPr>
            <p:ph type="sldNum" sz="quarter" idx="5"/>
          </p:nvPr>
        </p:nvSpPr>
        <p:spPr/>
        <p:txBody>
          <a:bodyPr/>
          <a:lstStyle/>
          <a:p>
            <a:fld id="{79E7D7B2-511C-5746-97D1-507EEDB38854}" type="slidenum">
              <a:rPr lang="it-IT" smtClean="0"/>
              <a:t>1</a:t>
            </a:fld>
            <a:endParaRPr lang="it-IT"/>
          </a:p>
        </p:txBody>
      </p:sp>
    </p:spTree>
    <p:extLst>
      <p:ext uri="{BB962C8B-B14F-4D97-AF65-F5344CB8AC3E}">
        <p14:creationId xmlns:p14="http://schemas.microsoft.com/office/powerpoint/2010/main" val="7731108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Dopo </a:t>
            </a:r>
            <a:r>
              <a:rPr lang="it-IT" dirty="0" err="1"/>
              <a:t>convolutional</a:t>
            </a:r>
            <a:r>
              <a:rPr lang="it-IT" dirty="0"/>
              <a:t> c’è una </a:t>
            </a:r>
            <a:r>
              <a:rPr lang="it-IT" dirty="0" err="1"/>
              <a:t>LeakyRelu</a:t>
            </a:r>
            <a:endParaRPr lang="it-IT" dirty="0"/>
          </a:p>
        </p:txBody>
      </p:sp>
      <p:sp>
        <p:nvSpPr>
          <p:cNvPr id="4" name="Segnaposto numero diapositiva 3"/>
          <p:cNvSpPr>
            <a:spLocks noGrp="1"/>
          </p:cNvSpPr>
          <p:nvPr>
            <p:ph type="sldNum" sz="quarter" idx="5"/>
          </p:nvPr>
        </p:nvSpPr>
        <p:spPr/>
        <p:txBody>
          <a:bodyPr/>
          <a:lstStyle/>
          <a:p>
            <a:fld id="{79E7D7B2-511C-5746-97D1-507EEDB38854}" type="slidenum">
              <a:rPr lang="it-IT" smtClean="0"/>
              <a:t>40</a:t>
            </a:fld>
            <a:endParaRPr lang="it-IT"/>
          </a:p>
        </p:txBody>
      </p:sp>
    </p:spTree>
    <p:extLst>
      <p:ext uri="{BB962C8B-B14F-4D97-AF65-F5344CB8AC3E}">
        <p14:creationId xmlns:p14="http://schemas.microsoft.com/office/powerpoint/2010/main" val="21096037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b="0" i="0" dirty="0">
                <a:solidFill>
                  <a:srgbClr val="222222"/>
                </a:solidFill>
                <a:effectLst/>
                <a:latin typeface="Arial" panose="020B0604020202020204" pitchFamily="34" charset="0"/>
              </a:rPr>
              <a:t> Charbonnier loss is a mix between the L1 and L2 </a:t>
            </a:r>
            <a:r>
              <a:rPr lang="en-US" b="0" i="0" dirty="0" err="1">
                <a:solidFill>
                  <a:srgbClr val="222222"/>
                </a:solidFill>
                <a:effectLst/>
                <a:latin typeface="Arial" panose="020B0604020202020204" pitchFamily="34" charset="0"/>
              </a:rPr>
              <a:t>loss.Similarità</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coseno</a:t>
            </a:r>
            <a:r>
              <a:rPr lang="en-US" b="0" i="0" dirty="0">
                <a:solidFill>
                  <a:srgbClr val="222222"/>
                </a:solidFill>
                <a:effectLst/>
                <a:latin typeface="Arial" panose="020B0604020202020204" pitchFamily="34" charset="0"/>
              </a:rPr>
              <a:t> è il </a:t>
            </a:r>
            <a:r>
              <a:rPr lang="en-US" b="0" i="0" dirty="0" err="1">
                <a:solidFill>
                  <a:srgbClr val="222222"/>
                </a:solidFill>
                <a:effectLst/>
                <a:latin typeface="Arial" panose="020B0604020202020204" pitchFamily="34" charset="0"/>
              </a:rPr>
              <a:t>prodotto</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scalare</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fratto</a:t>
            </a:r>
            <a:r>
              <a:rPr lang="en-US" b="0" i="0" dirty="0">
                <a:solidFill>
                  <a:srgbClr val="222222"/>
                </a:solidFill>
                <a:effectLst/>
                <a:latin typeface="Arial" panose="020B0604020202020204" pitchFamily="34" charset="0"/>
              </a:rPr>
              <a:t> modulo </a:t>
            </a:r>
            <a:r>
              <a:rPr lang="en-US" b="0" i="0" dirty="0" err="1">
                <a:solidFill>
                  <a:srgbClr val="222222"/>
                </a:solidFill>
                <a:effectLst/>
                <a:latin typeface="Arial" panose="020B0604020202020204" pitchFamily="34" charset="0"/>
              </a:rPr>
              <a:t>dei</a:t>
            </a:r>
            <a:r>
              <a:rPr lang="en-US" b="0" i="0" dirty="0">
                <a:solidFill>
                  <a:srgbClr val="222222"/>
                </a:solidFill>
                <a:effectLst/>
                <a:latin typeface="Arial" panose="020B0604020202020204" pitchFamily="34" charset="0"/>
              </a:rPr>
              <a:t> due..</a:t>
            </a:r>
            <a:r>
              <a:rPr lang="en-US" b="0" i="0" dirty="0" err="1">
                <a:solidFill>
                  <a:srgbClr val="222222"/>
                </a:solidFill>
                <a:effectLst/>
                <a:latin typeface="Arial" panose="020B0604020202020204" pitchFamily="34" charset="0"/>
              </a:rPr>
              <a:t>calcola</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angolo</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fra</a:t>
            </a:r>
            <a:r>
              <a:rPr lang="en-US" b="0" i="0" dirty="0">
                <a:solidFill>
                  <a:srgbClr val="222222"/>
                </a:solidFill>
                <a:effectLst/>
                <a:latin typeface="Arial" panose="020B0604020202020204" pitchFamily="34" charset="0"/>
              </a:rPr>
              <a:t> due </a:t>
            </a:r>
            <a:r>
              <a:rPr lang="en-US" b="0" i="0" dirty="0" err="1">
                <a:solidFill>
                  <a:srgbClr val="222222"/>
                </a:solidFill>
                <a:effectLst/>
                <a:latin typeface="Arial" panose="020B0604020202020204" pitchFamily="34" charset="0"/>
              </a:rPr>
              <a:t>vettori</a:t>
            </a:r>
            <a:r>
              <a:rPr lang="en-US" b="0" i="0" dirty="0">
                <a:solidFill>
                  <a:srgbClr val="222222"/>
                </a:solidFill>
                <a:effectLst/>
                <a:latin typeface="Arial" panose="020B0604020202020204" pitchFamily="34" charset="0"/>
              </a:rPr>
              <a:t> di feature.</a:t>
            </a:r>
          </a:p>
          <a:p>
            <a:r>
              <a:rPr lang="en-US" dirty="0" err="1"/>
              <a:t>charbonierLoss</a:t>
            </a:r>
            <a:endParaRPr lang="en-US" dirty="0"/>
          </a:p>
          <a:p>
            <a:r>
              <a:rPr lang="en-US" dirty="0"/>
              <a:t>diff = x – y element-wise</a:t>
            </a:r>
            <a:br>
              <a:rPr lang="en-US" dirty="0"/>
            </a:br>
            <a:r>
              <a:rPr lang="en-US" dirty="0"/>
              <a:t>loss = </a:t>
            </a:r>
            <a:r>
              <a:rPr lang="en-US" dirty="0" err="1"/>
              <a:t>torch.sqrt</a:t>
            </a:r>
            <a:r>
              <a:rPr lang="en-US" dirty="0"/>
              <a:t>(diff * diff + </a:t>
            </a:r>
            <a:r>
              <a:rPr lang="en-US" dirty="0" err="1">
                <a:solidFill>
                  <a:srgbClr val="94558D"/>
                </a:solidFill>
                <a:effectLst/>
              </a:rPr>
              <a:t>self</a:t>
            </a:r>
            <a:r>
              <a:rPr lang="en-US" dirty="0" err="1"/>
              <a:t>.eps</a:t>
            </a:r>
            <a:r>
              <a:rPr lang="en-US" dirty="0"/>
              <a:t>) poi </a:t>
            </a:r>
            <a:r>
              <a:rPr lang="en-US" dirty="0" err="1"/>
              <a:t>ritorna</a:t>
            </a:r>
            <a:r>
              <a:rPr lang="en-US" dirty="0"/>
              <a:t> la media </a:t>
            </a:r>
            <a:r>
              <a:rPr lang="en-US" dirty="0" err="1"/>
              <a:t>dei</a:t>
            </a:r>
            <a:r>
              <a:rPr lang="en-US" dirty="0"/>
              <a:t> </a:t>
            </a:r>
            <a:r>
              <a:rPr lang="en-US" dirty="0" err="1"/>
              <a:t>valori</a:t>
            </a:r>
            <a:r>
              <a:rPr lang="en-US" dirty="0"/>
              <a:t> </a:t>
            </a:r>
            <a:r>
              <a:rPr lang="en-US" dirty="0" err="1"/>
              <a:t>nei</a:t>
            </a:r>
            <a:r>
              <a:rPr lang="en-US" dirty="0"/>
              <a:t> </a:t>
            </a:r>
            <a:r>
              <a:rPr lang="en-US" dirty="0" err="1"/>
              <a:t>tensori</a:t>
            </a:r>
            <a:r>
              <a:rPr lang="en-US" dirty="0"/>
              <a:t>.</a:t>
            </a:r>
          </a:p>
          <a:p>
            <a:r>
              <a:rPr lang="en-US" dirty="0" err="1"/>
              <a:t>Sigmoide</a:t>
            </a:r>
            <a:r>
              <a:rPr lang="en-US" dirty="0"/>
              <a:t> </a:t>
            </a:r>
            <a:r>
              <a:rPr lang="en-US" dirty="0" err="1"/>
              <a:t>va</a:t>
            </a:r>
            <a:r>
              <a:rPr lang="en-US" dirty="0"/>
              <a:t> da 0 a 1 e al </a:t>
            </a:r>
            <a:r>
              <a:rPr lang="en-US" dirty="0" err="1"/>
              <a:t>logaritmo</a:t>
            </a:r>
            <a:r>
              <a:rPr lang="en-US" dirty="0"/>
              <a:t> </a:t>
            </a:r>
            <a:r>
              <a:rPr lang="en-US" dirty="0" err="1"/>
              <a:t>diamo</a:t>
            </a:r>
            <a:r>
              <a:rPr lang="en-US" dirty="0"/>
              <a:t> la </a:t>
            </a:r>
            <a:r>
              <a:rPr lang="en-US" dirty="0" err="1"/>
              <a:t>sigmoide</a:t>
            </a:r>
            <a:r>
              <a:rPr lang="en-US" dirty="0"/>
              <a:t> </a:t>
            </a:r>
            <a:r>
              <a:rPr lang="en-US" dirty="0" err="1"/>
              <a:t>xn</a:t>
            </a:r>
            <a:r>
              <a:rPr lang="en-US" dirty="0"/>
              <a:t> è la prob </a:t>
            </a:r>
            <a:r>
              <a:rPr lang="en-US" dirty="0" err="1"/>
              <a:t>che</a:t>
            </a:r>
            <a:r>
              <a:rPr lang="en-US" dirty="0"/>
              <a:t> s </a:t>
            </a:r>
            <a:r>
              <a:rPr lang="en-US" dirty="0" err="1"/>
              <a:t>sia</a:t>
            </a:r>
            <a:r>
              <a:rPr lang="en-US" dirty="0"/>
              <a:t> </a:t>
            </a:r>
            <a:r>
              <a:rPr lang="en-US" dirty="0" err="1"/>
              <a:t>reale</a:t>
            </a:r>
            <a:r>
              <a:rPr lang="en-US" dirty="0"/>
              <a:t> </a:t>
            </a:r>
            <a:r>
              <a:rPr lang="en-US" dirty="0" err="1"/>
              <a:t>stimata</a:t>
            </a:r>
            <a:r>
              <a:rPr lang="en-US" dirty="0"/>
              <a:t> dal </a:t>
            </a:r>
            <a:r>
              <a:rPr lang="en-US" dirty="0" err="1"/>
              <a:t>discriminatore</a:t>
            </a:r>
            <a:r>
              <a:rPr lang="en-US" dirty="0"/>
              <a:t> </a:t>
            </a:r>
            <a:r>
              <a:rPr lang="en-US" dirty="0" err="1"/>
              <a:t>yn</a:t>
            </a:r>
            <a:r>
              <a:rPr lang="en-US" dirty="0"/>
              <a:t> è </a:t>
            </a:r>
            <a:r>
              <a:rPr lang="en-US" dirty="0" err="1"/>
              <a:t>reale</a:t>
            </a:r>
            <a:r>
              <a:rPr lang="en-US" dirty="0"/>
              <a:t>.</a:t>
            </a:r>
          </a:p>
          <a:p>
            <a:r>
              <a:rPr lang="it-IT" b="0" i="0" dirty="0">
                <a:solidFill>
                  <a:srgbClr val="262626"/>
                </a:solidFill>
                <a:effectLst/>
                <a:latin typeface="KaTeX_Main"/>
              </a:rPr>
              <a:t>ℓ(</a:t>
            </a:r>
            <a:r>
              <a:rPr lang="it-IT" b="0" i="1" dirty="0" err="1">
                <a:solidFill>
                  <a:srgbClr val="262626"/>
                </a:solidFill>
                <a:effectLst/>
                <a:latin typeface="KaTeX_Math"/>
              </a:rPr>
              <a:t>x</a:t>
            </a:r>
            <a:r>
              <a:rPr lang="it-IT" b="0" i="0" dirty="0" err="1">
                <a:solidFill>
                  <a:srgbClr val="262626"/>
                </a:solidFill>
                <a:effectLst/>
                <a:latin typeface="KaTeX_Main"/>
              </a:rPr>
              <a:t>,</a:t>
            </a:r>
            <a:r>
              <a:rPr lang="it-IT" b="0" i="1" dirty="0" err="1">
                <a:solidFill>
                  <a:srgbClr val="262626"/>
                </a:solidFill>
                <a:effectLst/>
                <a:latin typeface="KaTeX_Math"/>
              </a:rPr>
              <a:t>y</a:t>
            </a:r>
            <a:r>
              <a:rPr lang="it-IT" b="0" i="0" dirty="0">
                <a:solidFill>
                  <a:srgbClr val="262626"/>
                </a:solidFill>
                <a:effectLst/>
                <a:latin typeface="KaTeX_Main"/>
              </a:rPr>
              <a:t>)=</a:t>
            </a:r>
            <a:r>
              <a:rPr lang="it-IT" b="0" i="1" dirty="0">
                <a:solidFill>
                  <a:srgbClr val="262626"/>
                </a:solidFill>
                <a:effectLst/>
                <a:latin typeface="KaTeX_Math"/>
              </a:rPr>
              <a:t>L</a:t>
            </a:r>
            <a:r>
              <a:rPr lang="it-IT" b="0" i="0" dirty="0">
                <a:solidFill>
                  <a:srgbClr val="262626"/>
                </a:solidFill>
                <a:effectLst/>
                <a:latin typeface="KaTeX_Main"/>
              </a:rPr>
              <a:t>={</a:t>
            </a:r>
            <a:r>
              <a:rPr lang="it-IT" b="0" i="1" dirty="0">
                <a:solidFill>
                  <a:srgbClr val="262626"/>
                </a:solidFill>
                <a:effectLst/>
                <a:latin typeface="KaTeX_Math"/>
              </a:rPr>
              <a:t>l</a:t>
            </a:r>
            <a:r>
              <a:rPr lang="it-IT" b="0" i="0" dirty="0">
                <a:solidFill>
                  <a:srgbClr val="262626"/>
                </a:solidFill>
                <a:effectLst/>
                <a:latin typeface="KaTeX_Main"/>
              </a:rPr>
              <a:t>1​,…,</a:t>
            </a:r>
            <a:r>
              <a:rPr lang="it-IT" b="0" i="1" dirty="0" err="1">
                <a:solidFill>
                  <a:srgbClr val="262626"/>
                </a:solidFill>
                <a:effectLst/>
                <a:latin typeface="KaTeX_Math"/>
              </a:rPr>
              <a:t>lN</a:t>
            </a:r>
            <a:r>
              <a:rPr lang="it-IT" b="0" i="0" dirty="0">
                <a:solidFill>
                  <a:srgbClr val="262626"/>
                </a:solidFill>
                <a:effectLst/>
                <a:latin typeface="KaTeX_Main"/>
              </a:rPr>
              <a:t>​}⊤, </a:t>
            </a:r>
            <a:r>
              <a:rPr lang="it-IT" b="0" i="1" dirty="0">
                <a:solidFill>
                  <a:srgbClr val="262626"/>
                </a:solidFill>
                <a:effectLst/>
                <a:latin typeface="KaTeX_Math"/>
              </a:rPr>
              <a:t>ln</a:t>
            </a:r>
            <a:r>
              <a:rPr lang="it-IT" b="0" i="0" dirty="0">
                <a:solidFill>
                  <a:srgbClr val="262626"/>
                </a:solidFill>
                <a:effectLst/>
                <a:latin typeface="KaTeX_Main"/>
              </a:rPr>
              <a:t>​=−</a:t>
            </a:r>
            <a:r>
              <a:rPr lang="it-IT" b="0" i="1" dirty="0" err="1">
                <a:solidFill>
                  <a:srgbClr val="262626"/>
                </a:solidFill>
                <a:effectLst/>
                <a:latin typeface="KaTeX_Math"/>
              </a:rPr>
              <a:t>wn</a:t>
            </a:r>
            <a:r>
              <a:rPr lang="it-IT" b="0" i="0" dirty="0">
                <a:solidFill>
                  <a:srgbClr val="262626"/>
                </a:solidFill>
                <a:effectLst/>
                <a:latin typeface="KaTeX_Main"/>
              </a:rPr>
              <a:t>​[</a:t>
            </a:r>
            <a:r>
              <a:rPr lang="it-IT" b="0" i="1" dirty="0" err="1">
                <a:solidFill>
                  <a:srgbClr val="262626"/>
                </a:solidFill>
                <a:effectLst/>
                <a:latin typeface="KaTeX_Math"/>
              </a:rPr>
              <a:t>yn</a:t>
            </a:r>
            <a:r>
              <a:rPr lang="it-IT" b="0" i="0" dirty="0">
                <a:solidFill>
                  <a:srgbClr val="262626"/>
                </a:solidFill>
                <a:effectLst/>
                <a:latin typeface="KaTeX_Main"/>
              </a:rPr>
              <a:t>​⋅log</a:t>
            </a:r>
            <a:r>
              <a:rPr lang="el-GR" b="0" i="1" dirty="0">
                <a:solidFill>
                  <a:srgbClr val="262626"/>
                </a:solidFill>
                <a:effectLst/>
                <a:latin typeface="KaTeX_Math"/>
              </a:rPr>
              <a:t>σ</a:t>
            </a:r>
            <a:r>
              <a:rPr lang="el-GR" b="0" i="0" dirty="0">
                <a:solidFill>
                  <a:srgbClr val="262626"/>
                </a:solidFill>
                <a:effectLst/>
                <a:latin typeface="KaTeX_Main"/>
              </a:rPr>
              <a:t>(</a:t>
            </a:r>
            <a:r>
              <a:rPr lang="it-IT" b="0" i="1" dirty="0" err="1">
                <a:solidFill>
                  <a:srgbClr val="262626"/>
                </a:solidFill>
                <a:effectLst/>
                <a:latin typeface="KaTeX_Math"/>
              </a:rPr>
              <a:t>xn</a:t>
            </a:r>
            <a:r>
              <a:rPr lang="it-IT" b="0" i="0" dirty="0">
                <a:solidFill>
                  <a:srgbClr val="262626"/>
                </a:solidFill>
                <a:effectLst/>
                <a:latin typeface="KaTeX_Main"/>
              </a:rPr>
              <a:t>​)+(1−</a:t>
            </a:r>
            <a:r>
              <a:rPr lang="it-IT" b="0" i="1" dirty="0">
                <a:solidFill>
                  <a:srgbClr val="262626"/>
                </a:solidFill>
                <a:effectLst/>
                <a:latin typeface="KaTeX_Math"/>
              </a:rPr>
              <a:t>yn</a:t>
            </a:r>
            <a:r>
              <a:rPr lang="it-IT" b="0" i="0" dirty="0">
                <a:solidFill>
                  <a:srgbClr val="262626"/>
                </a:solidFill>
                <a:effectLst/>
                <a:latin typeface="KaTeX_Main"/>
              </a:rPr>
              <a:t>​)⋅log(1−</a:t>
            </a:r>
            <a:r>
              <a:rPr lang="el-GR" b="0" i="1" dirty="0">
                <a:solidFill>
                  <a:srgbClr val="262626"/>
                </a:solidFill>
                <a:effectLst/>
                <a:latin typeface="KaTeX_Math"/>
              </a:rPr>
              <a:t>σ</a:t>
            </a:r>
            <a:r>
              <a:rPr lang="el-GR" b="0" i="0" dirty="0">
                <a:solidFill>
                  <a:srgbClr val="262626"/>
                </a:solidFill>
                <a:effectLst/>
                <a:latin typeface="KaTeX_Main"/>
              </a:rPr>
              <a:t>(</a:t>
            </a:r>
            <a:r>
              <a:rPr lang="it-IT" b="0" i="1" dirty="0" err="1">
                <a:solidFill>
                  <a:srgbClr val="262626"/>
                </a:solidFill>
                <a:effectLst/>
                <a:latin typeface="KaTeX_Math"/>
              </a:rPr>
              <a:t>xn</a:t>
            </a:r>
            <a:r>
              <a:rPr lang="it-IT" b="0" i="0" dirty="0">
                <a:solidFill>
                  <a:srgbClr val="262626"/>
                </a:solidFill>
                <a:effectLst/>
                <a:latin typeface="KaTeX_Main"/>
              </a:rPr>
              <a:t>​))]</a:t>
            </a:r>
            <a:r>
              <a:rPr lang="en-US" b="0" i="0" dirty="0">
                <a:solidFill>
                  <a:srgbClr val="262626"/>
                </a:solidFill>
                <a:effectLst/>
                <a:latin typeface="KaTeX_Main"/>
              </a:rPr>
              <a:t> </a:t>
            </a:r>
            <a:r>
              <a:rPr lang="en-US" b="0" i="0" dirty="0" err="1">
                <a:solidFill>
                  <a:srgbClr val="262626"/>
                </a:solidFill>
                <a:effectLst/>
                <a:latin typeface="KaTeX_Main"/>
              </a:rPr>
              <a:t>questa</a:t>
            </a:r>
            <a:r>
              <a:rPr lang="en-US" b="0" i="0" dirty="0">
                <a:solidFill>
                  <a:srgbClr val="262626"/>
                </a:solidFill>
                <a:effectLst/>
                <a:latin typeface="KaTeX_Main"/>
              </a:rPr>
              <a:t> è la </a:t>
            </a:r>
            <a:r>
              <a:rPr lang="en-US" b="0" i="0" dirty="0" err="1">
                <a:solidFill>
                  <a:srgbClr val="262626"/>
                </a:solidFill>
                <a:effectLst/>
                <a:latin typeface="KaTeX_Main"/>
              </a:rPr>
              <a:t>bcewith</a:t>
            </a:r>
            <a:r>
              <a:rPr lang="en-US" b="0" i="0" dirty="0">
                <a:solidFill>
                  <a:srgbClr val="262626"/>
                </a:solidFill>
                <a:effectLst/>
                <a:latin typeface="KaTeX_Main"/>
              </a:rPr>
              <a:t> </a:t>
            </a:r>
            <a:r>
              <a:rPr lang="en-US" b="0" i="0" dirty="0" err="1">
                <a:solidFill>
                  <a:srgbClr val="262626"/>
                </a:solidFill>
                <a:effectLst/>
                <a:latin typeface="KaTeX_Main"/>
              </a:rPr>
              <a:t>logist</a:t>
            </a:r>
            <a:r>
              <a:rPr lang="en-US" b="0" i="0" dirty="0">
                <a:solidFill>
                  <a:srgbClr val="262626"/>
                </a:solidFill>
                <a:effectLst/>
                <a:latin typeface="KaTeX_Main"/>
              </a:rPr>
              <a:t> e poi </a:t>
            </a:r>
            <a:r>
              <a:rPr lang="en-US" b="0" i="0" dirty="0" err="1">
                <a:solidFill>
                  <a:srgbClr val="262626"/>
                </a:solidFill>
                <a:effectLst/>
                <a:latin typeface="KaTeX_Main"/>
              </a:rPr>
              <a:t>si</a:t>
            </a:r>
            <a:r>
              <a:rPr lang="en-US" b="0" i="0" dirty="0">
                <a:solidFill>
                  <a:srgbClr val="262626"/>
                </a:solidFill>
                <a:effectLst/>
                <a:latin typeface="KaTeX_Main"/>
              </a:rPr>
              <a:t> fa la media</a:t>
            </a:r>
          </a:p>
          <a:p>
            <a:r>
              <a:rPr lang="en-US" b="0" i="0" dirty="0">
                <a:solidFill>
                  <a:srgbClr val="262626"/>
                </a:solidFill>
                <a:effectLst/>
                <a:latin typeface="KaTeX_Main"/>
              </a:rPr>
              <a:t>In </a:t>
            </a:r>
            <a:r>
              <a:rPr lang="en-US" b="0" i="0" dirty="0" err="1">
                <a:solidFill>
                  <a:srgbClr val="262626"/>
                </a:solidFill>
                <a:effectLst/>
                <a:latin typeface="KaTeX_Main"/>
              </a:rPr>
              <a:t>uscita</a:t>
            </a:r>
            <a:r>
              <a:rPr lang="en-US" b="0" i="0" dirty="0">
                <a:solidFill>
                  <a:srgbClr val="262626"/>
                </a:solidFill>
                <a:effectLst/>
                <a:latin typeface="KaTeX_Main"/>
              </a:rPr>
              <a:t> dal </a:t>
            </a:r>
            <a:r>
              <a:rPr lang="en-US" b="0" i="0" dirty="0" err="1">
                <a:solidFill>
                  <a:srgbClr val="262626"/>
                </a:solidFill>
                <a:effectLst/>
                <a:latin typeface="KaTeX_Main"/>
              </a:rPr>
              <a:t>discriminatore</a:t>
            </a:r>
            <a:r>
              <a:rPr lang="en-US" b="0" i="0" dirty="0">
                <a:solidFill>
                  <a:srgbClr val="262626"/>
                </a:solidFill>
                <a:effectLst/>
                <a:latin typeface="KaTeX_Main"/>
              </a:rPr>
              <a:t> </a:t>
            </a:r>
            <a:r>
              <a:rPr lang="en-US" b="0" i="0" dirty="0" err="1">
                <a:solidFill>
                  <a:srgbClr val="262626"/>
                </a:solidFill>
                <a:effectLst/>
                <a:latin typeface="KaTeX_Main"/>
              </a:rPr>
              <a:t>c’è</a:t>
            </a:r>
            <a:r>
              <a:rPr lang="en-US" b="0" i="0" dirty="0">
                <a:solidFill>
                  <a:srgbClr val="262626"/>
                </a:solidFill>
                <a:effectLst/>
                <a:latin typeface="KaTeX_Main"/>
              </a:rPr>
              <a:t> un dense con 1 </a:t>
            </a:r>
            <a:r>
              <a:rPr lang="en-US" b="0" i="0" dirty="0" err="1">
                <a:solidFill>
                  <a:srgbClr val="262626"/>
                </a:solidFill>
                <a:effectLst/>
                <a:latin typeface="KaTeX_Main"/>
              </a:rPr>
              <a:t>che</a:t>
            </a:r>
            <a:r>
              <a:rPr lang="en-US" b="0" i="0" dirty="0">
                <a:solidFill>
                  <a:srgbClr val="262626"/>
                </a:solidFill>
                <a:effectLst/>
                <a:latin typeface="KaTeX_Main"/>
              </a:rPr>
              <a:t> ci dice vera o falsa.</a:t>
            </a:r>
            <a:endParaRPr lang="en-US" dirty="0"/>
          </a:p>
          <a:p>
            <a:endParaRPr lang="it-IT" dirty="0"/>
          </a:p>
        </p:txBody>
      </p:sp>
      <p:sp>
        <p:nvSpPr>
          <p:cNvPr id="4" name="Segnaposto numero diapositiva 3"/>
          <p:cNvSpPr>
            <a:spLocks noGrp="1"/>
          </p:cNvSpPr>
          <p:nvPr>
            <p:ph type="sldNum" sz="quarter" idx="5"/>
          </p:nvPr>
        </p:nvSpPr>
        <p:spPr/>
        <p:txBody>
          <a:bodyPr/>
          <a:lstStyle/>
          <a:p>
            <a:fld id="{79E7D7B2-511C-5746-97D1-507EEDB38854}" type="slidenum">
              <a:rPr lang="it-IT" smtClean="0"/>
              <a:t>41</a:t>
            </a:fld>
            <a:endParaRPr lang="it-IT"/>
          </a:p>
        </p:txBody>
      </p:sp>
    </p:spTree>
    <p:extLst>
      <p:ext uri="{BB962C8B-B14F-4D97-AF65-F5344CB8AC3E}">
        <p14:creationId xmlns:p14="http://schemas.microsoft.com/office/powerpoint/2010/main" val="3704550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La funzione che si chiama </a:t>
            </a:r>
            <a:r>
              <a:rPr lang="it-IT" dirty="0" err="1"/>
              <a:t>foward_sequence</a:t>
            </a:r>
            <a:r>
              <a:rPr lang="it-IT" dirty="0"/>
              <a:t> viene utilizzata nel </a:t>
            </a:r>
            <a:r>
              <a:rPr lang="it-IT" dirty="0" err="1"/>
              <a:t>train</a:t>
            </a:r>
            <a:r>
              <a:rPr lang="it-IT" dirty="0"/>
              <a:t> perché serve calcolare tutta la sequenza </a:t>
            </a:r>
            <a:r>
              <a:rPr lang="it-IT" dirty="0" err="1"/>
              <a:t>direttaemente</a:t>
            </a:r>
            <a:r>
              <a:rPr lang="it-IT" dirty="0"/>
              <a:t> allo scopo di calcolarsi la </a:t>
            </a:r>
            <a:r>
              <a:rPr lang="it-IT" dirty="0" err="1"/>
              <a:t>loss</a:t>
            </a:r>
            <a:r>
              <a:rPr lang="it-IT" dirty="0"/>
              <a:t>. Ad esempio pixel </a:t>
            </a:r>
            <a:r>
              <a:rPr lang="it-IT" dirty="0" err="1"/>
              <a:t>loss</a:t>
            </a:r>
            <a:r>
              <a:rPr lang="it-IT" dirty="0"/>
              <a:t> non la fa su una sola foto ma su serie di immagini. Ping </a:t>
            </a:r>
            <a:r>
              <a:rPr lang="it-IT" dirty="0" err="1"/>
              <a:t>pong</a:t>
            </a:r>
            <a:r>
              <a:rPr lang="it-IT" dirty="0"/>
              <a:t> </a:t>
            </a:r>
            <a:r>
              <a:rPr lang="it-IT" dirty="0" err="1"/>
              <a:t>loss</a:t>
            </a:r>
            <a:r>
              <a:rPr lang="it-IT" dirty="0"/>
              <a:t> su tutta sequenza di immagini scambiate di ordine.</a:t>
            </a:r>
          </a:p>
          <a:p>
            <a:r>
              <a:rPr lang="it-IT" dirty="0" err="1"/>
              <a:t>Warp</a:t>
            </a:r>
            <a:r>
              <a:rPr lang="it-IT" dirty="0"/>
              <a:t> compara comunque le immagini</a:t>
            </a:r>
          </a:p>
        </p:txBody>
      </p:sp>
      <p:sp>
        <p:nvSpPr>
          <p:cNvPr id="4" name="Segnaposto numero diapositiva 3"/>
          <p:cNvSpPr>
            <a:spLocks noGrp="1"/>
          </p:cNvSpPr>
          <p:nvPr>
            <p:ph type="sldNum" sz="quarter" idx="5"/>
          </p:nvPr>
        </p:nvSpPr>
        <p:spPr/>
        <p:txBody>
          <a:bodyPr/>
          <a:lstStyle/>
          <a:p>
            <a:fld id="{79E7D7B2-511C-5746-97D1-507EEDB38854}" type="slidenum">
              <a:rPr lang="it-IT" smtClean="0"/>
              <a:t>42</a:t>
            </a:fld>
            <a:endParaRPr lang="it-IT"/>
          </a:p>
        </p:txBody>
      </p:sp>
    </p:spTree>
    <p:extLst>
      <p:ext uri="{BB962C8B-B14F-4D97-AF65-F5344CB8AC3E}">
        <p14:creationId xmlns:p14="http://schemas.microsoft.com/office/powerpoint/2010/main" val="32774731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Interpolazione </a:t>
            </a:r>
            <a:r>
              <a:rPr lang="it-IT" dirty="0" err="1"/>
              <a:t>bicubica</a:t>
            </a:r>
            <a:endParaRPr lang="it-IT" dirty="0"/>
          </a:p>
        </p:txBody>
      </p:sp>
      <p:sp>
        <p:nvSpPr>
          <p:cNvPr id="4" name="Segnaposto numero diapositiva 3"/>
          <p:cNvSpPr>
            <a:spLocks noGrp="1"/>
          </p:cNvSpPr>
          <p:nvPr>
            <p:ph type="sldNum" sz="quarter" idx="5"/>
          </p:nvPr>
        </p:nvSpPr>
        <p:spPr/>
        <p:txBody>
          <a:bodyPr/>
          <a:lstStyle/>
          <a:p>
            <a:fld id="{79E7D7B2-511C-5746-97D1-507EEDB38854}" type="slidenum">
              <a:rPr lang="it-IT" smtClean="0"/>
              <a:t>2</a:t>
            </a:fld>
            <a:endParaRPr lang="it-IT"/>
          </a:p>
        </p:txBody>
      </p:sp>
    </p:spTree>
    <p:extLst>
      <p:ext uri="{BB962C8B-B14F-4D97-AF65-F5344CB8AC3E}">
        <p14:creationId xmlns:p14="http://schemas.microsoft.com/office/powerpoint/2010/main" val="21504457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79E7D7B2-511C-5746-97D1-507EEDB38854}" type="slidenum">
              <a:rPr lang="it-IT" smtClean="0"/>
              <a:t>3</a:t>
            </a:fld>
            <a:endParaRPr lang="it-IT"/>
          </a:p>
        </p:txBody>
      </p:sp>
    </p:spTree>
    <p:extLst>
      <p:ext uri="{BB962C8B-B14F-4D97-AF65-F5344CB8AC3E}">
        <p14:creationId xmlns:p14="http://schemas.microsoft.com/office/powerpoint/2010/main" val="1056546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79E7D7B2-511C-5746-97D1-507EEDB38854}" type="slidenum">
              <a:rPr lang="it-IT" smtClean="0"/>
              <a:t>4</a:t>
            </a:fld>
            <a:endParaRPr lang="it-IT"/>
          </a:p>
        </p:txBody>
      </p:sp>
    </p:spTree>
    <p:extLst>
      <p:ext uri="{BB962C8B-B14F-4D97-AF65-F5344CB8AC3E}">
        <p14:creationId xmlns:p14="http://schemas.microsoft.com/office/powerpoint/2010/main" val="2655203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79E7D7B2-511C-5746-97D1-507EEDB38854}" type="slidenum">
              <a:rPr lang="it-IT" smtClean="0"/>
              <a:t>5</a:t>
            </a:fld>
            <a:endParaRPr lang="it-IT"/>
          </a:p>
        </p:txBody>
      </p:sp>
    </p:spTree>
    <p:extLst>
      <p:ext uri="{BB962C8B-B14F-4D97-AF65-F5344CB8AC3E}">
        <p14:creationId xmlns:p14="http://schemas.microsoft.com/office/powerpoint/2010/main" val="10385432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79E7D7B2-511C-5746-97D1-507EEDB38854}" type="slidenum">
              <a:rPr lang="it-IT" smtClean="0"/>
              <a:t>6</a:t>
            </a:fld>
            <a:endParaRPr lang="it-IT"/>
          </a:p>
        </p:txBody>
      </p:sp>
    </p:spTree>
    <p:extLst>
      <p:ext uri="{BB962C8B-B14F-4D97-AF65-F5344CB8AC3E}">
        <p14:creationId xmlns:p14="http://schemas.microsoft.com/office/powerpoint/2010/main" val="17087740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79E7D7B2-511C-5746-97D1-507EEDB38854}" type="slidenum">
              <a:rPr lang="it-IT" smtClean="0"/>
              <a:t>14</a:t>
            </a:fld>
            <a:endParaRPr lang="it-IT"/>
          </a:p>
        </p:txBody>
      </p:sp>
    </p:spTree>
    <p:extLst>
      <p:ext uri="{BB962C8B-B14F-4D97-AF65-F5344CB8AC3E}">
        <p14:creationId xmlns:p14="http://schemas.microsoft.com/office/powerpoint/2010/main" val="1549667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79E7D7B2-511C-5746-97D1-507EEDB38854}" type="slidenum">
              <a:rPr lang="it-IT" smtClean="0"/>
              <a:t>38</a:t>
            </a:fld>
            <a:endParaRPr lang="it-IT"/>
          </a:p>
        </p:txBody>
      </p:sp>
    </p:spTree>
    <p:extLst>
      <p:ext uri="{BB962C8B-B14F-4D97-AF65-F5344CB8AC3E}">
        <p14:creationId xmlns:p14="http://schemas.microsoft.com/office/powerpoint/2010/main" val="23000254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79E7D7B2-511C-5746-97D1-507EEDB38854}" type="slidenum">
              <a:rPr lang="it-IT" smtClean="0"/>
              <a:t>39</a:t>
            </a:fld>
            <a:endParaRPr lang="it-IT"/>
          </a:p>
        </p:txBody>
      </p:sp>
    </p:spTree>
    <p:extLst>
      <p:ext uri="{BB962C8B-B14F-4D97-AF65-F5344CB8AC3E}">
        <p14:creationId xmlns:p14="http://schemas.microsoft.com/office/powerpoint/2010/main" val="222013205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Copertina">
    <p:bg>
      <p:bgPr>
        <a:solidFill>
          <a:schemeClr val="bg1"/>
        </a:solidFill>
        <a:effectLst/>
      </p:bgPr>
    </p:bg>
    <p:spTree>
      <p:nvGrpSpPr>
        <p:cNvPr id="1" name=""/>
        <p:cNvGrpSpPr/>
        <p:nvPr/>
      </p:nvGrpSpPr>
      <p:grpSpPr>
        <a:xfrm>
          <a:off x="0" y="0"/>
          <a:ext cx="0" cy="0"/>
          <a:chOff x="0" y="0"/>
          <a:chExt cx="0" cy="0"/>
        </a:xfrm>
      </p:grpSpPr>
      <p:pic>
        <p:nvPicPr>
          <p:cNvPr id="3" name="Sfondo diapositiva">
            <a:extLst>
              <a:ext uri="{FF2B5EF4-FFF2-40B4-BE49-F238E27FC236}">
                <a16:creationId xmlns:a16="http://schemas.microsoft.com/office/drawing/2014/main" id="{F200A84E-7986-C941-8FF7-A4CA8D08C69C}"/>
              </a:ext>
            </a:extLst>
          </p:cNvPr>
          <p:cNvPicPr>
            <a:picLocks noChangeAspect="1"/>
          </p:cNvPicPr>
          <p:nvPr userDrawn="1"/>
        </p:nvPicPr>
        <p:blipFill>
          <a:blip r:embed="rId2"/>
          <a:srcRect/>
          <a:stretch/>
        </p:blipFill>
        <p:spPr>
          <a:xfrm>
            <a:off x="0" y="0"/>
            <a:ext cx="9144000" cy="6858000"/>
          </a:xfrm>
          <a:prstGeom prst="rect">
            <a:avLst/>
          </a:prstGeom>
        </p:spPr>
      </p:pic>
      <p:sp>
        <p:nvSpPr>
          <p:cNvPr id="7" name="Titolo relazione">
            <a:extLst>
              <a:ext uri="{FF2B5EF4-FFF2-40B4-BE49-F238E27FC236}">
                <a16:creationId xmlns:a16="http://schemas.microsoft.com/office/drawing/2014/main" id="{05BBF5B6-31C4-4BDC-A474-09BF69D00B5F}"/>
              </a:ext>
            </a:extLst>
          </p:cNvPr>
          <p:cNvSpPr>
            <a:spLocks noGrp="1"/>
          </p:cNvSpPr>
          <p:nvPr>
            <p:ph type="title" hasCustomPrompt="1"/>
          </p:nvPr>
        </p:nvSpPr>
        <p:spPr>
          <a:xfrm>
            <a:off x="1191801" y="2330164"/>
            <a:ext cx="7886700" cy="795080"/>
          </a:xfrm>
          <a:prstGeom prst="rect">
            <a:avLst/>
          </a:prstGeom>
        </p:spPr>
        <p:txBody>
          <a:bodyPr/>
          <a:lstStyle>
            <a:lvl1pPr>
              <a:defRPr sz="5000" b="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r>
              <a:rPr lang="it-IT" sz="3750" b="1" dirty="0" err="1">
                <a:solidFill>
                  <a:schemeClr val="bg1"/>
                </a:solidFill>
                <a:latin typeface="Arial" panose="020B0604020202020204" pitchFamily="34" charset="0"/>
                <a:cs typeface="Arial" panose="020B0604020202020204" pitchFamily="34" charset="0"/>
              </a:rPr>
              <a:t>Titolo_Verdana</a:t>
            </a:r>
            <a:r>
              <a:rPr lang="it-IT" sz="3750" b="1" dirty="0">
                <a:solidFill>
                  <a:schemeClr val="bg1"/>
                </a:solidFill>
                <a:latin typeface="Arial" panose="020B0604020202020204" pitchFamily="34" charset="0"/>
                <a:cs typeface="Arial" panose="020B0604020202020204" pitchFamily="34" charset="0"/>
              </a:rPr>
              <a:t> </a:t>
            </a:r>
            <a:r>
              <a:rPr lang="it-IT" sz="3750" b="1" dirty="0" err="1">
                <a:solidFill>
                  <a:schemeClr val="bg1"/>
                </a:solidFill>
                <a:latin typeface="Arial" panose="020B0604020202020204" pitchFamily="34" charset="0"/>
                <a:cs typeface="Arial" panose="020B0604020202020204" pitchFamily="34" charset="0"/>
              </a:rPr>
              <a:t>Bold</a:t>
            </a:r>
            <a:r>
              <a:rPr lang="it-IT" sz="3750" b="1" dirty="0">
                <a:solidFill>
                  <a:schemeClr val="bg1"/>
                </a:solidFill>
                <a:latin typeface="Arial" panose="020B0604020202020204" pitchFamily="34" charset="0"/>
                <a:cs typeface="Arial" panose="020B0604020202020204" pitchFamily="34" charset="0"/>
              </a:rPr>
              <a:t> 50pt</a:t>
            </a:r>
          </a:p>
        </p:txBody>
      </p:sp>
      <p:sp>
        <p:nvSpPr>
          <p:cNvPr id="9" name="Sottotitolo relazione">
            <a:extLst>
              <a:ext uri="{FF2B5EF4-FFF2-40B4-BE49-F238E27FC236}">
                <a16:creationId xmlns:a16="http://schemas.microsoft.com/office/drawing/2014/main" id="{475FD1B4-BD36-4041-A9C9-DAF49CEB83E9}"/>
              </a:ext>
            </a:extLst>
          </p:cNvPr>
          <p:cNvSpPr>
            <a:spLocks noGrp="1"/>
          </p:cNvSpPr>
          <p:nvPr>
            <p:ph type="body" sz="quarter" idx="10" hasCustomPrompt="1"/>
          </p:nvPr>
        </p:nvSpPr>
        <p:spPr>
          <a:xfrm>
            <a:off x="1191801" y="3247578"/>
            <a:ext cx="7886700" cy="795079"/>
          </a:xfrm>
          <a:prstGeom prst="rect">
            <a:avLst/>
          </a:prstGeom>
        </p:spPr>
        <p:txBody>
          <a:bodyPr/>
          <a:lstStyle>
            <a:lvl1pPr marL="5954" indent="0">
              <a:buNone/>
              <a:tabLst/>
              <a:defRPr sz="400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pPr lvl="0"/>
            <a:r>
              <a:rPr lang="it-IT" dirty="0" err="1"/>
              <a:t>Sottotitolo_Verdana</a:t>
            </a:r>
            <a:r>
              <a:rPr lang="it-IT" dirty="0"/>
              <a:t> 40pt</a:t>
            </a:r>
          </a:p>
        </p:txBody>
      </p:sp>
      <p:sp>
        <p:nvSpPr>
          <p:cNvPr id="11" name="Nome e cognome relatore">
            <a:extLst>
              <a:ext uri="{FF2B5EF4-FFF2-40B4-BE49-F238E27FC236}">
                <a16:creationId xmlns:a16="http://schemas.microsoft.com/office/drawing/2014/main" id="{FDB9FF1D-DAE9-4957-B599-C6B8B209B80C}"/>
              </a:ext>
            </a:extLst>
          </p:cNvPr>
          <p:cNvSpPr>
            <a:spLocks noGrp="1"/>
          </p:cNvSpPr>
          <p:nvPr>
            <p:ph type="body" sz="quarter" idx="11" hasCustomPrompt="1"/>
          </p:nvPr>
        </p:nvSpPr>
        <p:spPr>
          <a:xfrm>
            <a:off x="1192215" y="4433564"/>
            <a:ext cx="5246165" cy="376437"/>
          </a:xfrm>
          <a:prstGeom prst="rect">
            <a:avLst/>
          </a:prstGeom>
        </p:spPr>
        <p:txBody>
          <a:bodyPr>
            <a:noAutofit/>
          </a:bodyPr>
          <a:lstStyle>
            <a:lvl1pPr marL="5954" indent="0">
              <a:buNone/>
              <a:tabLst/>
              <a:defRPr sz="250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pPr lvl="0"/>
            <a:r>
              <a:rPr lang="it-IT" dirty="0" err="1"/>
              <a:t>Relatore_Verdana</a:t>
            </a:r>
            <a:r>
              <a:rPr lang="it-IT" dirty="0"/>
              <a:t> 25pt</a:t>
            </a:r>
          </a:p>
        </p:txBody>
      </p:sp>
      <p:sp>
        <p:nvSpPr>
          <p:cNvPr id="13" name="Ruolo relatore">
            <a:extLst>
              <a:ext uri="{FF2B5EF4-FFF2-40B4-BE49-F238E27FC236}">
                <a16:creationId xmlns:a16="http://schemas.microsoft.com/office/drawing/2014/main" id="{1BDCF4A3-46D7-4603-8D04-616F017FCBC9}"/>
              </a:ext>
            </a:extLst>
          </p:cNvPr>
          <p:cNvSpPr>
            <a:spLocks noGrp="1"/>
          </p:cNvSpPr>
          <p:nvPr>
            <p:ph type="body" sz="quarter" idx="12" hasCustomPrompt="1"/>
          </p:nvPr>
        </p:nvSpPr>
        <p:spPr>
          <a:xfrm>
            <a:off x="1192213" y="4915518"/>
            <a:ext cx="5471634" cy="304988"/>
          </a:xfrm>
          <a:prstGeom prst="rect">
            <a:avLst/>
          </a:prstGeom>
        </p:spPr>
        <p:txBody>
          <a:bodyPr>
            <a:noAutofit/>
          </a:bodyPr>
          <a:lstStyle>
            <a:lvl1pPr marL="5954" indent="0">
              <a:buNone/>
              <a:tabLst/>
              <a:defRPr sz="1800" i="0" u="none">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pPr lvl="0"/>
            <a:r>
              <a:rPr lang="it-IT" dirty="0"/>
              <a:t>Ruolo </a:t>
            </a:r>
            <a:r>
              <a:rPr lang="it-IT" dirty="0" err="1"/>
              <a:t>relatore_Verdana</a:t>
            </a:r>
            <a:r>
              <a:rPr lang="it-IT" dirty="0"/>
              <a:t> 18pt</a:t>
            </a:r>
          </a:p>
        </p:txBody>
      </p:sp>
    </p:spTree>
    <p:extLst>
      <p:ext uri="{BB962C8B-B14F-4D97-AF65-F5344CB8AC3E}">
        <p14:creationId xmlns:p14="http://schemas.microsoft.com/office/powerpoint/2010/main" val="27262951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Interna_solo testo">
    <p:spTree>
      <p:nvGrpSpPr>
        <p:cNvPr id="1" name=""/>
        <p:cNvGrpSpPr/>
        <p:nvPr/>
      </p:nvGrpSpPr>
      <p:grpSpPr>
        <a:xfrm>
          <a:off x="0" y="0"/>
          <a:ext cx="0" cy="0"/>
          <a:chOff x="0" y="0"/>
          <a:chExt cx="0" cy="0"/>
        </a:xfrm>
      </p:grpSpPr>
      <p:pic>
        <p:nvPicPr>
          <p:cNvPr id="3" name="Sfondo diapositiva">
            <a:extLst>
              <a:ext uri="{FF2B5EF4-FFF2-40B4-BE49-F238E27FC236}">
                <a16:creationId xmlns:a16="http://schemas.microsoft.com/office/drawing/2014/main" id="{AAF2BE35-58D0-BA41-B3DA-597B679ADF8D}"/>
              </a:ext>
            </a:extLst>
          </p:cNvPr>
          <p:cNvPicPr>
            <a:picLocks noChangeAspect="1"/>
          </p:cNvPicPr>
          <p:nvPr userDrawn="1"/>
        </p:nvPicPr>
        <p:blipFill>
          <a:blip r:embed="rId2"/>
          <a:srcRect/>
          <a:stretch/>
        </p:blipFill>
        <p:spPr>
          <a:xfrm>
            <a:off x="0" y="0"/>
            <a:ext cx="9144000" cy="6858000"/>
          </a:xfrm>
          <a:prstGeom prst="rect">
            <a:avLst/>
          </a:prstGeom>
        </p:spPr>
      </p:pic>
      <p:sp>
        <p:nvSpPr>
          <p:cNvPr id="12" name="Dati generali relazione">
            <a:extLst>
              <a:ext uri="{FF2B5EF4-FFF2-40B4-BE49-F238E27FC236}">
                <a16:creationId xmlns:a16="http://schemas.microsoft.com/office/drawing/2014/main" id="{37D8B424-C818-4FA2-9F43-383AC97ADC6B}"/>
              </a:ext>
            </a:extLst>
          </p:cNvPr>
          <p:cNvSpPr>
            <a:spLocks noGrp="1"/>
          </p:cNvSpPr>
          <p:nvPr>
            <p:ph type="body" sz="quarter" idx="14" hasCustomPrompt="1"/>
          </p:nvPr>
        </p:nvSpPr>
        <p:spPr>
          <a:xfrm>
            <a:off x="246583" y="6607581"/>
            <a:ext cx="7590251" cy="250425"/>
          </a:xfrm>
          <a:prstGeom prst="rect">
            <a:avLst/>
          </a:prstGeom>
        </p:spPr>
        <p:txBody>
          <a:bodyPr/>
          <a:lstStyle>
            <a:lvl1pPr>
              <a:buNone/>
              <a:defRPr sz="1100" b="0" i="0">
                <a:solidFill>
                  <a:schemeClr val="bg2"/>
                </a:solidFill>
                <a:latin typeface="Verdana" panose="020B0604030504040204" pitchFamily="34" charset="0"/>
                <a:ea typeface="Verdana" panose="020B0604030504040204" pitchFamily="34" charset="0"/>
                <a:cs typeface="Verdana" panose="020B0604030504040204" pitchFamily="34" charset="0"/>
              </a:defRPr>
            </a:lvl1pPr>
            <a:lvl2pPr>
              <a:defRPr sz="750"/>
            </a:lvl2pPr>
            <a:lvl3pPr>
              <a:defRPr sz="750"/>
            </a:lvl3pPr>
            <a:lvl4pPr>
              <a:defRPr sz="750"/>
            </a:lvl4pPr>
            <a:lvl5pPr>
              <a:defRPr sz="750"/>
            </a:lvl5pPr>
          </a:lstStyle>
          <a:p>
            <a:pPr lvl="0"/>
            <a:r>
              <a:rPr lang="it-IT" dirty="0"/>
              <a:t>Titolo Sottotitolo _ Relatore | Carica relatore (</a:t>
            </a:r>
            <a:r>
              <a:rPr lang="it-IT" dirty="0" err="1"/>
              <a:t>Verdana</a:t>
            </a:r>
            <a:r>
              <a:rPr lang="it-IT" dirty="0"/>
              <a:t> 11pt)</a:t>
            </a:r>
          </a:p>
        </p:txBody>
      </p:sp>
      <p:sp>
        <p:nvSpPr>
          <p:cNvPr id="7" name="Numero slide">
            <a:extLst>
              <a:ext uri="{FF2B5EF4-FFF2-40B4-BE49-F238E27FC236}">
                <a16:creationId xmlns:a16="http://schemas.microsoft.com/office/drawing/2014/main" id="{FA9D60FB-E0F4-46D2-B15D-4CAD34B259A1}"/>
              </a:ext>
            </a:extLst>
          </p:cNvPr>
          <p:cNvSpPr txBox="1"/>
          <p:nvPr userDrawn="1"/>
        </p:nvSpPr>
        <p:spPr>
          <a:xfrm>
            <a:off x="7799253" y="6598100"/>
            <a:ext cx="1019070" cy="219291"/>
          </a:xfrm>
          <a:prstGeom prst="rect">
            <a:avLst/>
          </a:prstGeom>
          <a:noFill/>
          <a:ln>
            <a:noFill/>
          </a:ln>
        </p:spPr>
        <p:txBody>
          <a:bodyPr wrap="square" rtlCol="0">
            <a:spAutoFit/>
          </a:bodyPr>
          <a:lstStyle/>
          <a:p>
            <a:pPr algn="r"/>
            <a:fld id="{5ED436A0-D5FC-479D-9D1C-A714A6CDB9F8}" type="slidenum">
              <a:rPr lang="it-IT" sz="825" b="1" smtClean="0">
                <a:solidFill>
                  <a:schemeClr val="bg1"/>
                </a:solidFill>
                <a:latin typeface="Verdana" panose="020B0604030504040204" pitchFamily="34" charset="0"/>
                <a:ea typeface="Verdana" panose="020B0604030504040204" pitchFamily="34" charset="0"/>
                <a:cs typeface="Verdana" panose="020B0604030504040204" pitchFamily="34" charset="0"/>
              </a:rPr>
              <a:pPr algn="r"/>
              <a:t>‹N›</a:t>
            </a:fld>
            <a:endParaRPr lang="it-IT" sz="825" b="1" dirty="0" err="1">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8" name="Testo diapositiva">
            <a:extLst>
              <a:ext uri="{FF2B5EF4-FFF2-40B4-BE49-F238E27FC236}">
                <a16:creationId xmlns:a16="http://schemas.microsoft.com/office/drawing/2014/main" id="{344E0AE5-EDEF-46FF-879E-9278F8E8B08C}"/>
              </a:ext>
            </a:extLst>
          </p:cNvPr>
          <p:cNvSpPr>
            <a:spLocks noGrp="1"/>
          </p:cNvSpPr>
          <p:nvPr>
            <p:ph type="body" sz="quarter" idx="13"/>
          </p:nvPr>
        </p:nvSpPr>
        <p:spPr>
          <a:xfrm>
            <a:off x="714375" y="1814983"/>
            <a:ext cx="8103948" cy="4470050"/>
          </a:xfrm>
          <a:prstGeom prst="rect">
            <a:avLst/>
          </a:prstGeom>
        </p:spPr>
        <p:txBody>
          <a:bodyPr/>
          <a:lstStyle>
            <a:lvl1pPr marL="5954" indent="0">
              <a:lnSpc>
                <a:spcPct val="150000"/>
              </a:lnSpc>
              <a:buFont typeface="Courier New" panose="02070309020205020404" pitchFamily="49" charset="0"/>
              <a:buNone/>
              <a:tabLst/>
              <a:defRPr sz="1800">
                <a:latin typeface="Verdana" panose="020B0604030504040204" pitchFamily="34" charset="0"/>
                <a:ea typeface="Verdana" panose="020B0604030504040204" pitchFamily="34" charset="0"/>
                <a:cs typeface="Verdana" panose="020B0604030504040204" pitchFamily="34" charset="0"/>
              </a:defRPr>
            </a:lvl1pPr>
            <a:lvl2pPr>
              <a:buFont typeface="Courier New" panose="02070309020205020404" pitchFamily="49" charset="0"/>
              <a:buChar char="o"/>
              <a:defRPr sz="1800">
                <a:latin typeface="Verdana" panose="020B0604030504040204" pitchFamily="34" charset="0"/>
                <a:ea typeface="Verdana" panose="020B0604030504040204" pitchFamily="34" charset="0"/>
                <a:cs typeface="Verdana" panose="020B0604030504040204" pitchFamily="34" charset="0"/>
              </a:defRPr>
            </a:lvl2pPr>
            <a:lvl3pPr>
              <a:buFont typeface="Courier New" panose="02070309020205020404" pitchFamily="49" charset="0"/>
              <a:buChar char="o"/>
              <a:defRPr sz="1800">
                <a:latin typeface="Verdana" panose="020B0604030504040204" pitchFamily="34" charset="0"/>
                <a:ea typeface="Verdana" panose="020B0604030504040204" pitchFamily="34" charset="0"/>
                <a:cs typeface="Verdana" panose="020B0604030504040204" pitchFamily="34" charset="0"/>
              </a:defRPr>
            </a:lvl3pPr>
            <a:lvl4pPr>
              <a:buFont typeface="Courier New" panose="02070309020205020404" pitchFamily="49" charset="0"/>
              <a:buChar char="o"/>
              <a:defRPr sz="1800">
                <a:latin typeface="Verdana" panose="020B0604030504040204" pitchFamily="34" charset="0"/>
                <a:ea typeface="Verdana" panose="020B0604030504040204" pitchFamily="34" charset="0"/>
                <a:cs typeface="Verdana" panose="020B0604030504040204" pitchFamily="34" charset="0"/>
              </a:defRPr>
            </a:lvl4pPr>
            <a:lvl5pPr>
              <a:buFont typeface="Courier New" panose="02070309020205020404" pitchFamily="49" charset="0"/>
              <a:buChar char="o"/>
              <a:defRPr sz="1800">
                <a:latin typeface="Verdana" panose="020B0604030504040204" pitchFamily="34" charset="0"/>
                <a:ea typeface="Verdana" panose="020B0604030504040204" pitchFamily="34" charset="0"/>
                <a:cs typeface="Verdana" panose="020B0604030504040204" pitchFamily="34" charset="0"/>
              </a:defRPr>
            </a:lvl5p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9" name="Titolo diapositiva">
            <a:extLst>
              <a:ext uri="{FF2B5EF4-FFF2-40B4-BE49-F238E27FC236}">
                <a16:creationId xmlns:a16="http://schemas.microsoft.com/office/drawing/2014/main" id="{B1A728D7-4BF7-BE41-A0AF-2F9CA93A2CBA}"/>
              </a:ext>
            </a:extLst>
          </p:cNvPr>
          <p:cNvSpPr>
            <a:spLocks noGrp="1"/>
          </p:cNvSpPr>
          <p:nvPr>
            <p:ph type="title"/>
          </p:nvPr>
        </p:nvSpPr>
        <p:spPr>
          <a:xfrm>
            <a:off x="714375" y="950910"/>
            <a:ext cx="8103948" cy="854592"/>
          </a:xfrm>
          <a:prstGeom prst="rect">
            <a:avLst/>
          </a:prstGeom>
        </p:spPr>
        <p:txBody>
          <a:bodyPr/>
          <a:lstStyle>
            <a:lvl1pPr>
              <a:defRPr sz="2000" b="1">
                <a:latin typeface="Verdana" panose="020B0604030504040204" pitchFamily="34" charset="0"/>
                <a:ea typeface="Verdana" panose="020B0604030504040204" pitchFamily="34" charset="0"/>
                <a:cs typeface="Verdana" panose="020B0604030504040204" pitchFamily="34" charset="0"/>
              </a:defRPr>
            </a:lvl1pPr>
          </a:lstStyle>
          <a:p>
            <a:r>
              <a:rPr lang="it-IT" dirty="0"/>
              <a:t>Fare clic per modificare lo stile del titolo dello schema</a:t>
            </a:r>
          </a:p>
        </p:txBody>
      </p:sp>
    </p:spTree>
    <p:extLst>
      <p:ext uri="{BB962C8B-B14F-4D97-AF65-F5344CB8AC3E}">
        <p14:creationId xmlns:p14="http://schemas.microsoft.com/office/powerpoint/2010/main" val="3364692897"/>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erna_immagine+testo_HR">
    <p:spTree>
      <p:nvGrpSpPr>
        <p:cNvPr id="1" name=""/>
        <p:cNvGrpSpPr/>
        <p:nvPr/>
      </p:nvGrpSpPr>
      <p:grpSpPr>
        <a:xfrm>
          <a:off x="0" y="0"/>
          <a:ext cx="0" cy="0"/>
          <a:chOff x="0" y="0"/>
          <a:chExt cx="0" cy="0"/>
        </a:xfrm>
      </p:grpSpPr>
      <p:pic>
        <p:nvPicPr>
          <p:cNvPr id="3" name="Sfondo diapositiva">
            <a:extLst>
              <a:ext uri="{FF2B5EF4-FFF2-40B4-BE49-F238E27FC236}">
                <a16:creationId xmlns:a16="http://schemas.microsoft.com/office/drawing/2014/main" id="{D6FE7FE1-FEE6-4E49-AC36-446850C5711A}"/>
              </a:ext>
            </a:extLst>
          </p:cNvPr>
          <p:cNvPicPr>
            <a:picLocks noChangeAspect="1"/>
          </p:cNvPicPr>
          <p:nvPr userDrawn="1"/>
        </p:nvPicPr>
        <p:blipFill>
          <a:blip r:embed="rId2"/>
          <a:srcRect/>
          <a:stretch/>
        </p:blipFill>
        <p:spPr>
          <a:xfrm>
            <a:off x="0" y="0"/>
            <a:ext cx="9144000" cy="6858000"/>
          </a:xfrm>
          <a:prstGeom prst="rect">
            <a:avLst/>
          </a:prstGeom>
        </p:spPr>
      </p:pic>
      <p:sp>
        <p:nvSpPr>
          <p:cNvPr id="20" name="Dati generali relazione">
            <a:extLst>
              <a:ext uri="{FF2B5EF4-FFF2-40B4-BE49-F238E27FC236}">
                <a16:creationId xmlns:a16="http://schemas.microsoft.com/office/drawing/2014/main" id="{7829909F-CCCA-4D7E-B2AF-2AD172D4147A}"/>
              </a:ext>
            </a:extLst>
          </p:cNvPr>
          <p:cNvSpPr>
            <a:spLocks noGrp="1"/>
          </p:cNvSpPr>
          <p:nvPr>
            <p:ph type="body" sz="quarter" idx="13" hasCustomPrompt="1"/>
          </p:nvPr>
        </p:nvSpPr>
        <p:spPr>
          <a:xfrm>
            <a:off x="246583" y="6607581"/>
            <a:ext cx="7590251" cy="250425"/>
          </a:xfrm>
          <a:prstGeom prst="rect">
            <a:avLst/>
          </a:prstGeom>
        </p:spPr>
        <p:txBody>
          <a:bodyPr/>
          <a:lstStyle>
            <a:lvl1pPr>
              <a:buNone/>
              <a:defRPr sz="1000" b="0" i="0">
                <a:solidFill>
                  <a:schemeClr val="bg2"/>
                </a:solidFill>
                <a:latin typeface="Verdana" panose="020B0604030504040204" pitchFamily="34" charset="0"/>
                <a:ea typeface="Verdana" panose="020B0604030504040204" pitchFamily="34" charset="0"/>
                <a:cs typeface="Verdana" panose="020B0604030504040204" pitchFamily="34" charset="0"/>
              </a:defRPr>
            </a:lvl1pPr>
            <a:lvl2pPr>
              <a:defRPr sz="750"/>
            </a:lvl2pPr>
            <a:lvl3pPr>
              <a:defRPr sz="750"/>
            </a:lvl3pPr>
            <a:lvl4pPr>
              <a:defRPr sz="750"/>
            </a:lvl4pPr>
            <a:lvl5pPr>
              <a:defRPr sz="750"/>
            </a:lvl5pPr>
          </a:lstStyle>
          <a:p>
            <a:pPr lvl="0"/>
            <a:r>
              <a:rPr lang="it-IT" dirty="0"/>
              <a:t>Titolo Sottotitolo _ Relatore | Carica relatore (</a:t>
            </a:r>
            <a:r>
              <a:rPr lang="it-IT" dirty="0" err="1"/>
              <a:t>Verdana</a:t>
            </a:r>
            <a:r>
              <a:rPr lang="it-IT" dirty="0"/>
              <a:t> 10pt)</a:t>
            </a:r>
          </a:p>
        </p:txBody>
      </p:sp>
      <p:sp>
        <p:nvSpPr>
          <p:cNvPr id="10" name="Numero diapositiva">
            <a:extLst>
              <a:ext uri="{FF2B5EF4-FFF2-40B4-BE49-F238E27FC236}">
                <a16:creationId xmlns:a16="http://schemas.microsoft.com/office/drawing/2014/main" id="{08BFC23B-6029-4CF6-BDFB-87CED34763FF}"/>
              </a:ext>
            </a:extLst>
          </p:cNvPr>
          <p:cNvSpPr txBox="1"/>
          <p:nvPr userDrawn="1"/>
        </p:nvSpPr>
        <p:spPr>
          <a:xfrm>
            <a:off x="7799253" y="6598100"/>
            <a:ext cx="1019070" cy="219291"/>
          </a:xfrm>
          <a:prstGeom prst="rect">
            <a:avLst/>
          </a:prstGeom>
          <a:noFill/>
          <a:ln>
            <a:noFill/>
          </a:ln>
        </p:spPr>
        <p:txBody>
          <a:bodyPr wrap="square" rtlCol="0">
            <a:spAutoFit/>
          </a:bodyPr>
          <a:lstStyle/>
          <a:p>
            <a:pPr algn="r"/>
            <a:fld id="{5ED436A0-D5FC-479D-9D1C-A714A6CDB9F8}" type="slidenum">
              <a:rPr lang="it-IT" sz="825" b="1" smtClean="0">
                <a:solidFill>
                  <a:schemeClr val="bg1"/>
                </a:solidFill>
                <a:latin typeface="Verdana" panose="020B0604030504040204" pitchFamily="34" charset="0"/>
                <a:ea typeface="Verdana" panose="020B0604030504040204" pitchFamily="34" charset="0"/>
                <a:cs typeface="Verdana" panose="020B0604030504040204" pitchFamily="34" charset="0"/>
              </a:rPr>
              <a:pPr algn="r"/>
              <a:t>‹N›</a:t>
            </a:fld>
            <a:endParaRPr lang="it-IT" sz="825" b="1" dirty="0" err="1">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11" name="Didascalia immagine">
            <a:extLst>
              <a:ext uri="{FF2B5EF4-FFF2-40B4-BE49-F238E27FC236}">
                <a16:creationId xmlns:a16="http://schemas.microsoft.com/office/drawing/2014/main" id="{E4D8622F-9F00-41E1-A968-CE27A3D0DF15}"/>
              </a:ext>
            </a:extLst>
          </p:cNvPr>
          <p:cNvSpPr>
            <a:spLocks noGrp="1"/>
          </p:cNvSpPr>
          <p:nvPr>
            <p:ph type="body" sz="quarter" idx="11" hasCustomPrompt="1"/>
          </p:nvPr>
        </p:nvSpPr>
        <p:spPr>
          <a:xfrm>
            <a:off x="246582" y="5406481"/>
            <a:ext cx="5399998" cy="1067483"/>
          </a:xfrm>
          <a:prstGeom prst="rect">
            <a:avLst/>
          </a:prstGeom>
        </p:spPr>
        <p:txBody>
          <a:bodyPr>
            <a:noAutofit/>
          </a:bodyPr>
          <a:lstStyle>
            <a:lvl1pPr>
              <a:lnSpc>
                <a:spcPct val="150000"/>
              </a:lnSpc>
              <a:buNone/>
              <a:defRPr sz="1500">
                <a:latin typeface="Verdana" panose="020B0604030504040204" pitchFamily="34" charset="0"/>
                <a:ea typeface="Verdana" panose="020B0604030504040204" pitchFamily="34" charset="0"/>
                <a:cs typeface="Verdana" panose="020B0604030504040204" pitchFamily="34" charset="0"/>
              </a:defRPr>
            </a:lvl1pPr>
          </a:lstStyle>
          <a:p>
            <a:pPr lvl="0"/>
            <a:r>
              <a:rPr lang="it-IT" dirty="0"/>
              <a:t>Didascalia immagine</a:t>
            </a:r>
          </a:p>
        </p:txBody>
      </p:sp>
      <p:sp>
        <p:nvSpPr>
          <p:cNvPr id="12" name="Testo diapositiva">
            <a:extLst>
              <a:ext uri="{FF2B5EF4-FFF2-40B4-BE49-F238E27FC236}">
                <a16:creationId xmlns:a16="http://schemas.microsoft.com/office/drawing/2014/main" id="{06560E4B-8499-284E-A286-D054BA30652A}"/>
              </a:ext>
            </a:extLst>
          </p:cNvPr>
          <p:cNvSpPr>
            <a:spLocks noGrp="1"/>
          </p:cNvSpPr>
          <p:nvPr>
            <p:ph type="body" sz="quarter" idx="12"/>
          </p:nvPr>
        </p:nvSpPr>
        <p:spPr>
          <a:xfrm>
            <a:off x="5790422" y="1919805"/>
            <a:ext cx="3117275" cy="3597911"/>
          </a:xfrm>
          <a:prstGeom prst="rect">
            <a:avLst/>
          </a:prstGeom>
          <a:noFill/>
        </p:spPr>
        <p:txBody>
          <a:bodyPr/>
          <a:lstStyle>
            <a:lvl1pPr marL="0" indent="0">
              <a:lnSpc>
                <a:spcPct val="150000"/>
              </a:lnSpc>
              <a:buNone/>
              <a:defRPr sz="1800">
                <a:latin typeface="Verdana" panose="020B0604030504040204" pitchFamily="34" charset="0"/>
                <a:ea typeface="Verdana" panose="020B0604030504040204" pitchFamily="34" charset="0"/>
                <a:cs typeface="Verdana" panose="020B0604030504040204" pitchFamily="34" charset="0"/>
              </a:defRPr>
            </a:lvl1pPr>
            <a:lvl2pPr>
              <a:defRPr sz="1350">
                <a:latin typeface="Arial" panose="020B0604020202020204" pitchFamily="34" charset="0"/>
                <a:cs typeface="Arial" panose="020B0604020202020204" pitchFamily="34" charset="0"/>
              </a:defRPr>
            </a:lvl2pPr>
            <a:lvl3pPr>
              <a:defRPr sz="1350">
                <a:latin typeface="Arial" panose="020B0604020202020204" pitchFamily="34" charset="0"/>
                <a:cs typeface="Arial" panose="020B0604020202020204" pitchFamily="34" charset="0"/>
              </a:defRPr>
            </a:lvl3pPr>
            <a:lvl4pPr>
              <a:defRPr sz="1350">
                <a:latin typeface="Arial" panose="020B0604020202020204" pitchFamily="34" charset="0"/>
                <a:cs typeface="Arial" panose="020B0604020202020204" pitchFamily="34" charset="0"/>
              </a:defRPr>
            </a:lvl4pPr>
            <a:lvl5pPr>
              <a:defRPr sz="1350">
                <a:latin typeface="Arial" panose="020B0604020202020204" pitchFamily="34" charset="0"/>
                <a:cs typeface="Arial" panose="020B0604020202020204" pitchFamily="34" charset="0"/>
              </a:defRPr>
            </a:lvl5pPr>
          </a:lstStyle>
          <a:p>
            <a:pPr lvl="0"/>
            <a:endParaRPr lang="it-IT" dirty="0"/>
          </a:p>
        </p:txBody>
      </p:sp>
      <p:sp>
        <p:nvSpPr>
          <p:cNvPr id="16" name="Immagine">
            <a:extLst>
              <a:ext uri="{FF2B5EF4-FFF2-40B4-BE49-F238E27FC236}">
                <a16:creationId xmlns:a16="http://schemas.microsoft.com/office/drawing/2014/main" id="{7135EFF6-F50F-2A40-B081-5697016AB788}"/>
              </a:ext>
            </a:extLst>
          </p:cNvPr>
          <p:cNvSpPr>
            <a:spLocks noGrp="1"/>
          </p:cNvSpPr>
          <p:nvPr>
            <p:ph type="pic" sz="quarter" idx="10"/>
          </p:nvPr>
        </p:nvSpPr>
        <p:spPr>
          <a:xfrm>
            <a:off x="246583" y="1919804"/>
            <a:ext cx="5399999" cy="3464294"/>
          </a:xfrm>
          <a:prstGeom prst="rect">
            <a:avLst/>
          </a:prstGeom>
        </p:spPr>
        <p:txBody>
          <a:bodyPr/>
          <a:lstStyle>
            <a:lvl1pPr>
              <a:buNone/>
              <a:defRPr sz="1350">
                <a:latin typeface="Verdana" panose="020B0604030504040204" pitchFamily="34" charset="0"/>
                <a:ea typeface="Verdana" panose="020B0604030504040204" pitchFamily="34" charset="0"/>
                <a:cs typeface="Verdana" panose="020B0604030504040204" pitchFamily="34" charset="0"/>
              </a:defRPr>
            </a:lvl1pPr>
          </a:lstStyle>
          <a:p>
            <a:endParaRPr lang="it-IT" dirty="0"/>
          </a:p>
        </p:txBody>
      </p:sp>
      <p:pic>
        <p:nvPicPr>
          <p:cNvPr id="18" name="Immagine 17">
            <a:extLst>
              <a:ext uri="{FF2B5EF4-FFF2-40B4-BE49-F238E27FC236}">
                <a16:creationId xmlns:a16="http://schemas.microsoft.com/office/drawing/2014/main" id="{FBD02BE1-0BE6-B044-8533-A32F42CC85A2}"/>
              </a:ext>
              <a:ext uri="{C183D7F6-B498-43B3-948B-1728B52AA6E4}">
                <adec:decorative xmlns:adec="http://schemas.microsoft.com/office/drawing/2017/decorative" val="1"/>
              </a:ext>
            </a:extLst>
          </p:cNvPr>
          <p:cNvPicPr>
            <a:picLocks noChangeAspect="1"/>
          </p:cNvPicPr>
          <p:nvPr userDrawn="1"/>
        </p:nvPicPr>
        <p:blipFill rotWithShape="1">
          <a:blip r:embed="rId3"/>
          <a:srcRect l="23542"/>
          <a:stretch/>
        </p:blipFill>
        <p:spPr>
          <a:xfrm>
            <a:off x="8075875" y="-6"/>
            <a:ext cx="1068125" cy="1079500"/>
          </a:xfrm>
          <a:prstGeom prst="rect">
            <a:avLst/>
          </a:prstGeom>
        </p:spPr>
      </p:pic>
      <p:sp>
        <p:nvSpPr>
          <p:cNvPr id="21" name="Titolo diapositiva">
            <a:extLst>
              <a:ext uri="{FF2B5EF4-FFF2-40B4-BE49-F238E27FC236}">
                <a16:creationId xmlns:a16="http://schemas.microsoft.com/office/drawing/2014/main" id="{F335035B-9DA0-E04D-8801-700051ECCCBA}"/>
              </a:ext>
            </a:extLst>
          </p:cNvPr>
          <p:cNvSpPr>
            <a:spLocks noGrp="1"/>
          </p:cNvSpPr>
          <p:nvPr>
            <p:ph type="title"/>
          </p:nvPr>
        </p:nvSpPr>
        <p:spPr>
          <a:xfrm>
            <a:off x="714375" y="950910"/>
            <a:ext cx="8193322" cy="854592"/>
          </a:xfrm>
          <a:prstGeom prst="rect">
            <a:avLst/>
          </a:prstGeom>
        </p:spPr>
        <p:txBody>
          <a:bodyPr/>
          <a:lstStyle>
            <a:lvl1pPr>
              <a:defRPr sz="2000" b="1">
                <a:latin typeface="Verdana" panose="020B0604030504040204" pitchFamily="34" charset="0"/>
                <a:ea typeface="Verdana" panose="020B0604030504040204" pitchFamily="34" charset="0"/>
                <a:cs typeface="Verdana" panose="020B0604030504040204" pitchFamily="34" charset="0"/>
              </a:defRPr>
            </a:lvl1pPr>
          </a:lstStyle>
          <a:p>
            <a:r>
              <a:rPr lang="it-IT" dirty="0"/>
              <a:t>Fare clic per modificare lo stile del titolo dello schema</a:t>
            </a:r>
          </a:p>
        </p:txBody>
      </p:sp>
    </p:spTree>
    <p:extLst>
      <p:ext uri="{BB962C8B-B14F-4D97-AF65-F5344CB8AC3E}">
        <p14:creationId xmlns:p14="http://schemas.microsoft.com/office/powerpoint/2010/main" val="217327449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05720"/>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689" r:id="rId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15.png"/><Relationship Id="rId7" Type="http://schemas.openxmlformats.org/officeDocument/2006/relationships/image" Target="../media/image24.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17.png"/><Relationship Id="rId4" Type="http://schemas.openxmlformats.org/officeDocument/2006/relationships/image" Target="../media/image16.png"/><Relationship Id="rId9" Type="http://schemas.openxmlformats.org/officeDocument/2006/relationships/image" Target="../media/image26.png"/></Relationships>
</file>

<file path=ppt/slides/_rels/slide28.xml.rels><?xml version="1.0" encoding="UTF-8" standalone="yes"?>
<Relationships xmlns="http://schemas.openxmlformats.org/package/2006/relationships"><Relationship Id="rId2" Type="http://schemas.openxmlformats.org/officeDocument/2006/relationships/image" Target="../media/image27.gi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6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8" Type="http://schemas.openxmlformats.org/officeDocument/2006/relationships/hyperlink" Target="https://github.com/thunil/TecoGAN" TargetMode="External"/><Relationship Id="rId3" Type="http://schemas.openxmlformats.org/officeDocument/2006/relationships/hyperlink" Target="https://github.com/Thmen/EGVSR" TargetMode="External"/><Relationship Id="rId7" Type="http://schemas.openxmlformats.org/officeDocument/2006/relationships/hyperlink" Target="https://github.com/richzhang/PerceptualSimilarity"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hyperlink" Target="https://arxiv.org/abs/1506.02640" TargetMode="External"/><Relationship Id="rId5" Type="http://schemas.openxmlformats.org/officeDocument/2006/relationships/hyperlink" Target="https://pytorch.org/hub/ultralytics_yolov5/" TargetMode="External"/><Relationship Id="rId4" Type="http://schemas.openxmlformats.org/officeDocument/2006/relationships/hyperlink" Target="https://github.com/DamianoGiani/EGVSR"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5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olo 9">
            <a:extLst>
              <a:ext uri="{FF2B5EF4-FFF2-40B4-BE49-F238E27FC236}">
                <a16:creationId xmlns:a16="http://schemas.microsoft.com/office/drawing/2014/main" id="{55688C8B-20B5-944F-B9EB-AAB0D3AE430D}"/>
              </a:ext>
            </a:extLst>
          </p:cNvPr>
          <p:cNvSpPr>
            <a:spLocks noGrp="1"/>
          </p:cNvSpPr>
          <p:nvPr>
            <p:ph type="title"/>
          </p:nvPr>
        </p:nvSpPr>
        <p:spPr/>
        <p:txBody>
          <a:bodyPr>
            <a:normAutofit fontScale="90000"/>
          </a:bodyPr>
          <a:lstStyle/>
          <a:p>
            <a:r>
              <a:rPr lang="it-IT" b="1" dirty="0" err="1"/>
              <a:t>Generator’s</a:t>
            </a:r>
            <a:r>
              <a:rPr lang="it-IT" b="1" dirty="0"/>
              <a:t> </a:t>
            </a:r>
            <a:r>
              <a:rPr lang="it-IT" b="1" dirty="0" err="1"/>
              <a:t>modification</a:t>
            </a:r>
            <a:r>
              <a:rPr lang="it-IT" b="1" dirty="0"/>
              <a:t> of EGVSR model</a:t>
            </a:r>
          </a:p>
        </p:txBody>
      </p:sp>
      <p:sp>
        <p:nvSpPr>
          <p:cNvPr id="12" name="Segnaposto testo 11">
            <a:extLst>
              <a:ext uri="{FF2B5EF4-FFF2-40B4-BE49-F238E27FC236}">
                <a16:creationId xmlns:a16="http://schemas.microsoft.com/office/drawing/2014/main" id="{9273BC1B-BF4F-7C42-B9D4-909929471AFF}"/>
              </a:ext>
            </a:extLst>
          </p:cNvPr>
          <p:cNvSpPr>
            <a:spLocks noGrp="1"/>
          </p:cNvSpPr>
          <p:nvPr>
            <p:ph type="body" sz="quarter" idx="11"/>
          </p:nvPr>
        </p:nvSpPr>
        <p:spPr>
          <a:xfrm>
            <a:off x="1191801" y="4428602"/>
            <a:ext cx="5246165" cy="376437"/>
          </a:xfrm>
        </p:spPr>
        <p:txBody>
          <a:bodyPr/>
          <a:lstStyle/>
          <a:p>
            <a:r>
              <a:rPr lang="it-IT" dirty="0"/>
              <a:t>Damiano Giani</a:t>
            </a:r>
          </a:p>
        </p:txBody>
      </p:sp>
      <p:sp>
        <p:nvSpPr>
          <p:cNvPr id="13" name="Segnaposto testo 12">
            <a:extLst>
              <a:ext uri="{FF2B5EF4-FFF2-40B4-BE49-F238E27FC236}">
                <a16:creationId xmlns:a16="http://schemas.microsoft.com/office/drawing/2014/main" id="{30206578-F058-E543-A4C5-3423575E2717}"/>
              </a:ext>
            </a:extLst>
          </p:cNvPr>
          <p:cNvSpPr>
            <a:spLocks noGrp="1"/>
          </p:cNvSpPr>
          <p:nvPr>
            <p:ph type="body" sz="quarter" idx="12"/>
          </p:nvPr>
        </p:nvSpPr>
        <p:spPr/>
        <p:txBody>
          <a:bodyPr/>
          <a:lstStyle/>
          <a:p>
            <a:r>
              <a:rPr lang="it-IT" dirty="0" err="1"/>
              <a:t>Exam:Visual</a:t>
            </a:r>
            <a:r>
              <a:rPr lang="it-IT" dirty="0"/>
              <a:t> And Multimedia </a:t>
            </a:r>
            <a:r>
              <a:rPr lang="it-IT" dirty="0" err="1"/>
              <a:t>Recognition</a:t>
            </a:r>
            <a:endParaRPr lang="it-IT" dirty="0"/>
          </a:p>
          <a:p>
            <a:endParaRPr lang="it-IT" dirty="0"/>
          </a:p>
        </p:txBody>
      </p:sp>
      <p:sp>
        <p:nvSpPr>
          <p:cNvPr id="2" name="Segnaposto testo 10">
            <a:extLst>
              <a:ext uri="{FF2B5EF4-FFF2-40B4-BE49-F238E27FC236}">
                <a16:creationId xmlns:a16="http://schemas.microsoft.com/office/drawing/2014/main" id="{0AF08AAC-606C-6BB5-FC47-F5BF747E9C4C}"/>
              </a:ext>
            </a:extLst>
          </p:cNvPr>
          <p:cNvSpPr>
            <a:spLocks noGrp="1"/>
          </p:cNvSpPr>
          <p:nvPr>
            <p:ph type="body" sz="quarter" idx="10"/>
          </p:nvPr>
        </p:nvSpPr>
        <p:spPr>
          <a:xfrm>
            <a:off x="1192213" y="5330985"/>
            <a:ext cx="6431973" cy="269822"/>
          </a:xfrm>
        </p:spPr>
        <p:txBody>
          <a:bodyPr>
            <a:normAutofit fontScale="40000" lnSpcReduction="20000"/>
          </a:bodyPr>
          <a:lstStyle/>
          <a:p>
            <a:r>
              <a:rPr lang="it-IT" dirty="0" err="1"/>
              <a:t>P</a:t>
            </a:r>
            <a:r>
              <a:rPr lang="it-IT" dirty="0" err="1">
                <a:latin typeface="Verdana" panose="020B0604030504040204" pitchFamily="34" charset="0"/>
                <a:ea typeface="Verdana" panose="020B0604030504040204" pitchFamily="34" charset="0"/>
                <a:cs typeface="Verdana" panose="020B0604030504040204" pitchFamily="34" charset="0"/>
              </a:rPr>
              <a:t>rofessor:Alberto</a:t>
            </a:r>
            <a:r>
              <a:rPr lang="it-IT" dirty="0">
                <a:latin typeface="Verdana" panose="020B0604030504040204" pitchFamily="34" charset="0"/>
                <a:ea typeface="Verdana" panose="020B0604030504040204" pitchFamily="34" charset="0"/>
                <a:cs typeface="Verdana" panose="020B0604030504040204" pitchFamily="34" charset="0"/>
              </a:rPr>
              <a:t> Del Bimbo</a:t>
            </a:r>
          </a:p>
        </p:txBody>
      </p:sp>
    </p:spTree>
    <p:extLst>
      <p:ext uri="{BB962C8B-B14F-4D97-AF65-F5344CB8AC3E}">
        <p14:creationId xmlns:p14="http://schemas.microsoft.com/office/powerpoint/2010/main" val="32567173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6B1FE940-894E-5573-D3BF-3A29E833ABE8}"/>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48F9241E-9875-2087-DA18-0FFBF0CB95B3}"/>
              </a:ext>
            </a:extLst>
          </p:cNvPr>
          <p:cNvSpPr>
            <a:spLocks noGrp="1"/>
          </p:cNvSpPr>
          <p:nvPr>
            <p:ph type="body" sz="quarter" idx="13"/>
          </p:nvPr>
        </p:nvSpPr>
        <p:spPr/>
        <p:txBody>
          <a:bodyPr/>
          <a:lstStyle/>
          <a:p>
            <a:r>
              <a:rPr lang="en-US" dirty="0"/>
              <a:t>The idea behind the modification of EGVSR model’s generator is to process </a:t>
            </a:r>
            <a:r>
              <a:rPr lang="en-US" b="1" dirty="0"/>
              <a:t>background</a:t>
            </a:r>
            <a:r>
              <a:rPr lang="en-US" dirty="0"/>
              <a:t> and </a:t>
            </a:r>
            <a:r>
              <a:rPr lang="en-US" b="1" dirty="0"/>
              <a:t>foreground</a:t>
            </a:r>
            <a:r>
              <a:rPr lang="en-US" dirty="0"/>
              <a:t> of each frame separately.</a:t>
            </a:r>
          </a:p>
          <a:p>
            <a:r>
              <a:rPr lang="en-US" dirty="0"/>
              <a:t>The optical flow should be very different between foreground and background pixels.</a:t>
            </a:r>
          </a:p>
          <a:p>
            <a:r>
              <a:rPr lang="en-US" dirty="0"/>
              <a:t>Therefore processing background and foreground separately, should allow the model to estimate a more consistent optical flow.</a:t>
            </a:r>
          </a:p>
          <a:p>
            <a:r>
              <a:rPr lang="en-US" dirty="0"/>
              <a:t>This should result in better super resolution.</a:t>
            </a:r>
            <a:endParaRPr lang="it-IT" dirty="0"/>
          </a:p>
        </p:txBody>
      </p:sp>
      <p:sp>
        <p:nvSpPr>
          <p:cNvPr id="4" name="Titolo 3">
            <a:extLst>
              <a:ext uri="{FF2B5EF4-FFF2-40B4-BE49-F238E27FC236}">
                <a16:creationId xmlns:a16="http://schemas.microsoft.com/office/drawing/2014/main" id="{C396B0FB-5CE9-92AD-3BD4-5458CAAC393B}"/>
              </a:ext>
            </a:extLst>
          </p:cNvPr>
          <p:cNvSpPr>
            <a:spLocks noGrp="1"/>
          </p:cNvSpPr>
          <p:nvPr>
            <p:ph type="title"/>
          </p:nvPr>
        </p:nvSpPr>
        <p:spPr/>
        <p:txBody>
          <a:bodyPr/>
          <a:lstStyle/>
          <a:p>
            <a:r>
              <a:rPr lang="it-IT" dirty="0"/>
              <a:t>Guideline of the project</a:t>
            </a:r>
          </a:p>
        </p:txBody>
      </p:sp>
    </p:spTree>
    <p:extLst>
      <p:ext uri="{BB962C8B-B14F-4D97-AF65-F5344CB8AC3E}">
        <p14:creationId xmlns:p14="http://schemas.microsoft.com/office/powerpoint/2010/main" val="32750149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6B1FE940-894E-5573-D3BF-3A29E833ABE8}"/>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4" name="Titolo 3">
            <a:extLst>
              <a:ext uri="{FF2B5EF4-FFF2-40B4-BE49-F238E27FC236}">
                <a16:creationId xmlns:a16="http://schemas.microsoft.com/office/drawing/2014/main" id="{C396B0FB-5CE9-92AD-3BD4-5458CAAC393B}"/>
              </a:ext>
            </a:extLst>
          </p:cNvPr>
          <p:cNvSpPr>
            <a:spLocks noGrp="1"/>
          </p:cNvSpPr>
          <p:nvPr>
            <p:ph type="title"/>
          </p:nvPr>
        </p:nvSpPr>
        <p:spPr/>
        <p:txBody>
          <a:bodyPr/>
          <a:lstStyle/>
          <a:p>
            <a:r>
              <a:rPr lang="en-US" dirty="0"/>
              <a:t>Separation of the background and foreground of the original frames</a:t>
            </a:r>
            <a:endParaRPr lang="it-IT" dirty="0"/>
          </a:p>
        </p:txBody>
      </p:sp>
      <p:pic>
        <p:nvPicPr>
          <p:cNvPr id="6" name="Immagine 5" descr="Immagine che contiene erba, edificio, stadio, parecchi&#10;&#10;Descrizione generata automaticamente">
            <a:extLst>
              <a:ext uri="{FF2B5EF4-FFF2-40B4-BE49-F238E27FC236}">
                <a16:creationId xmlns:a16="http://schemas.microsoft.com/office/drawing/2014/main" id="{1228C662-5A52-FFB7-C1BD-71EE18417882}"/>
              </a:ext>
            </a:extLst>
          </p:cNvPr>
          <p:cNvPicPr>
            <a:picLocks noChangeAspect="1"/>
          </p:cNvPicPr>
          <p:nvPr/>
        </p:nvPicPr>
        <p:blipFill>
          <a:blip r:embed="rId2"/>
          <a:stretch>
            <a:fillRect/>
          </a:stretch>
        </p:blipFill>
        <p:spPr>
          <a:xfrm>
            <a:off x="2777295" y="1793364"/>
            <a:ext cx="3589410" cy="1783546"/>
          </a:xfrm>
          <a:prstGeom prst="rect">
            <a:avLst/>
          </a:prstGeom>
        </p:spPr>
      </p:pic>
      <p:pic>
        <p:nvPicPr>
          <p:cNvPr id="8" name="Immagine 7" descr="Immagine che contiene edificio&#10;&#10;Descrizione generata automaticamente">
            <a:extLst>
              <a:ext uri="{FF2B5EF4-FFF2-40B4-BE49-F238E27FC236}">
                <a16:creationId xmlns:a16="http://schemas.microsoft.com/office/drawing/2014/main" id="{CECA406C-1F3F-7939-5262-BB62EE66A7B6}"/>
              </a:ext>
            </a:extLst>
          </p:cNvPr>
          <p:cNvPicPr>
            <a:picLocks noChangeAspect="1"/>
          </p:cNvPicPr>
          <p:nvPr/>
        </p:nvPicPr>
        <p:blipFill>
          <a:blip r:embed="rId3"/>
          <a:stretch>
            <a:fillRect/>
          </a:stretch>
        </p:blipFill>
        <p:spPr>
          <a:xfrm>
            <a:off x="325679" y="4510969"/>
            <a:ext cx="3112654" cy="1783545"/>
          </a:xfrm>
          <a:prstGeom prst="rect">
            <a:avLst/>
          </a:prstGeom>
        </p:spPr>
      </p:pic>
      <p:pic>
        <p:nvPicPr>
          <p:cNvPr id="10" name="Immagine 9">
            <a:extLst>
              <a:ext uri="{FF2B5EF4-FFF2-40B4-BE49-F238E27FC236}">
                <a16:creationId xmlns:a16="http://schemas.microsoft.com/office/drawing/2014/main" id="{49839676-71AE-19A6-D322-75C5FEE35FB1}"/>
              </a:ext>
            </a:extLst>
          </p:cNvPr>
          <p:cNvPicPr>
            <a:picLocks noChangeAspect="1"/>
          </p:cNvPicPr>
          <p:nvPr/>
        </p:nvPicPr>
        <p:blipFill>
          <a:blip r:embed="rId4"/>
          <a:stretch>
            <a:fillRect/>
          </a:stretch>
        </p:blipFill>
        <p:spPr>
          <a:xfrm>
            <a:off x="5705668" y="4510968"/>
            <a:ext cx="3112655" cy="1783545"/>
          </a:xfrm>
          <a:prstGeom prst="rect">
            <a:avLst/>
          </a:prstGeom>
        </p:spPr>
      </p:pic>
      <p:sp>
        <p:nvSpPr>
          <p:cNvPr id="20" name="Freccia in giù 19">
            <a:extLst>
              <a:ext uri="{FF2B5EF4-FFF2-40B4-BE49-F238E27FC236}">
                <a16:creationId xmlns:a16="http://schemas.microsoft.com/office/drawing/2014/main" id="{E398FAFD-3A76-F094-AA7D-845DEE027944}"/>
              </a:ext>
            </a:extLst>
          </p:cNvPr>
          <p:cNvSpPr/>
          <p:nvPr/>
        </p:nvSpPr>
        <p:spPr>
          <a:xfrm>
            <a:off x="2777295" y="3598528"/>
            <a:ext cx="484632" cy="80721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Freccia in giù 22">
            <a:extLst>
              <a:ext uri="{FF2B5EF4-FFF2-40B4-BE49-F238E27FC236}">
                <a16:creationId xmlns:a16="http://schemas.microsoft.com/office/drawing/2014/main" id="{154977F9-DF76-329D-4C00-3F58CA78C562}"/>
              </a:ext>
            </a:extLst>
          </p:cNvPr>
          <p:cNvSpPr/>
          <p:nvPr/>
        </p:nvSpPr>
        <p:spPr>
          <a:xfrm>
            <a:off x="5882073" y="3598528"/>
            <a:ext cx="484632" cy="80721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25" name="Immagine 24" descr="Immagine che contiene edificio, erba, stadio, persone&#10;&#10;Descrizione generata automaticamente">
            <a:extLst>
              <a:ext uri="{FF2B5EF4-FFF2-40B4-BE49-F238E27FC236}">
                <a16:creationId xmlns:a16="http://schemas.microsoft.com/office/drawing/2014/main" id="{DA632BD0-F7DF-345F-63AC-5E8BCA30623D}"/>
              </a:ext>
            </a:extLst>
          </p:cNvPr>
          <p:cNvPicPr>
            <a:picLocks noChangeAspect="1"/>
          </p:cNvPicPr>
          <p:nvPr/>
        </p:nvPicPr>
        <p:blipFill>
          <a:blip r:embed="rId5"/>
          <a:stretch>
            <a:fillRect/>
          </a:stretch>
        </p:blipFill>
        <p:spPr>
          <a:xfrm>
            <a:off x="2777295" y="1793364"/>
            <a:ext cx="3589410" cy="1750868"/>
          </a:xfrm>
          <a:prstGeom prst="rect">
            <a:avLst/>
          </a:prstGeom>
        </p:spPr>
      </p:pic>
    </p:spTree>
    <p:extLst>
      <p:ext uri="{BB962C8B-B14F-4D97-AF65-F5344CB8AC3E}">
        <p14:creationId xmlns:p14="http://schemas.microsoft.com/office/powerpoint/2010/main" val="24897882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6B1FE940-894E-5573-D3BF-3A29E833ABE8}"/>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48F9241E-9875-2087-DA18-0FFBF0CB95B3}"/>
              </a:ext>
            </a:extLst>
          </p:cNvPr>
          <p:cNvSpPr>
            <a:spLocks noGrp="1"/>
          </p:cNvSpPr>
          <p:nvPr>
            <p:ph type="body" sz="quarter" idx="13"/>
          </p:nvPr>
        </p:nvSpPr>
        <p:spPr/>
        <p:txBody>
          <a:bodyPr/>
          <a:lstStyle/>
          <a:p>
            <a:r>
              <a:rPr lang="it-IT" dirty="0"/>
              <a:t>To separate background and </a:t>
            </a:r>
            <a:r>
              <a:rPr lang="it-IT" dirty="0" err="1"/>
              <a:t>foreground</a:t>
            </a:r>
            <a:r>
              <a:rPr lang="it-IT" dirty="0"/>
              <a:t> </a:t>
            </a:r>
            <a:r>
              <a:rPr lang="it-IT" dirty="0" err="1"/>
              <a:t>has</a:t>
            </a:r>
            <a:r>
              <a:rPr lang="it-IT" dirty="0"/>
              <a:t> </a:t>
            </a:r>
            <a:r>
              <a:rPr lang="it-IT" dirty="0" err="1"/>
              <a:t>been</a:t>
            </a:r>
            <a:r>
              <a:rPr lang="it-IT" dirty="0"/>
              <a:t> </a:t>
            </a:r>
            <a:r>
              <a:rPr lang="it-IT" dirty="0" err="1"/>
              <a:t>used</a:t>
            </a:r>
            <a:r>
              <a:rPr lang="it-IT" dirty="0"/>
              <a:t> </a:t>
            </a:r>
            <a:r>
              <a:rPr lang="it-IT" dirty="0" err="1"/>
              <a:t>YOLO,a</a:t>
            </a:r>
            <a:r>
              <a:rPr lang="it-IT" dirty="0"/>
              <a:t> detector </a:t>
            </a:r>
            <a:r>
              <a:rPr lang="it-IT" dirty="0" err="1"/>
              <a:t>that</a:t>
            </a:r>
            <a:r>
              <a:rPr lang="it-IT" dirty="0"/>
              <a:t> </a:t>
            </a:r>
            <a:r>
              <a:rPr lang="en-US" dirty="0"/>
              <a:t>recognize the objects of interest and their relative bounding boxes.</a:t>
            </a:r>
          </a:p>
          <a:p>
            <a:r>
              <a:rPr lang="en-US" dirty="0"/>
              <a:t>Is possible to obtain the background images by setting all the pixels inside the bounding boxes to black.</a:t>
            </a:r>
          </a:p>
          <a:p>
            <a:r>
              <a:rPr lang="en-US" dirty="0"/>
              <a:t>To obtain the foreground pixels is sufficient to subtract the original image with the background image.</a:t>
            </a:r>
            <a:endParaRPr lang="it-IT" dirty="0"/>
          </a:p>
        </p:txBody>
      </p:sp>
      <p:sp>
        <p:nvSpPr>
          <p:cNvPr id="4" name="Titolo 3">
            <a:extLst>
              <a:ext uri="{FF2B5EF4-FFF2-40B4-BE49-F238E27FC236}">
                <a16:creationId xmlns:a16="http://schemas.microsoft.com/office/drawing/2014/main" id="{C396B0FB-5CE9-92AD-3BD4-5458CAAC393B}"/>
              </a:ext>
            </a:extLst>
          </p:cNvPr>
          <p:cNvSpPr>
            <a:spLocks noGrp="1"/>
          </p:cNvSpPr>
          <p:nvPr>
            <p:ph type="title"/>
          </p:nvPr>
        </p:nvSpPr>
        <p:spPr/>
        <p:txBody>
          <a:bodyPr/>
          <a:lstStyle/>
          <a:p>
            <a:r>
              <a:rPr lang="en-US" dirty="0"/>
              <a:t>Separation of original frames in background and foreground </a:t>
            </a:r>
            <a:endParaRPr lang="it-IT" dirty="0"/>
          </a:p>
        </p:txBody>
      </p:sp>
    </p:spTree>
    <p:extLst>
      <p:ext uri="{BB962C8B-B14F-4D97-AF65-F5344CB8AC3E}">
        <p14:creationId xmlns:p14="http://schemas.microsoft.com/office/powerpoint/2010/main" val="37228125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6B1FE940-894E-5573-D3BF-3A29E833ABE8}"/>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48F9241E-9875-2087-DA18-0FFBF0CB95B3}"/>
              </a:ext>
            </a:extLst>
          </p:cNvPr>
          <p:cNvSpPr>
            <a:spLocks noGrp="1"/>
          </p:cNvSpPr>
          <p:nvPr>
            <p:ph type="body" sz="quarter" idx="13"/>
          </p:nvPr>
        </p:nvSpPr>
        <p:spPr/>
        <p:txBody>
          <a:bodyPr/>
          <a:lstStyle/>
          <a:p>
            <a:r>
              <a:rPr lang="en-US" dirty="0"/>
              <a:t>YOLO is a single stage detector that predicts the bounding boxes and theirs class probability directly on the image using a single convolutional network.</a:t>
            </a:r>
            <a:endParaRPr lang="it-IT" dirty="0"/>
          </a:p>
        </p:txBody>
      </p:sp>
      <p:sp>
        <p:nvSpPr>
          <p:cNvPr id="4" name="Titolo 3">
            <a:extLst>
              <a:ext uri="{FF2B5EF4-FFF2-40B4-BE49-F238E27FC236}">
                <a16:creationId xmlns:a16="http://schemas.microsoft.com/office/drawing/2014/main" id="{C396B0FB-5CE9-92AD-3BD4-5458CAAC393B}"/>
              </a:ext>
            </a:extLst>
          </p:cNvPr>
          <p:cNvSpPr>
            <a:spLocks noGrp="1"/>
          </p:cNvSpPr>
          <p:nvPr>
            <p:ph type="title"/>
          </p:nvPr>
        </p:nvSpPr>
        <p:spPr/>
        <p:txBody>
          <a:bodyPr/>
          <a:lstStyle/>
          <a:p>
            <a:r>
              <a:rPr lang="it-IT" i="0" dirty="0">
                <a:effectLst/>
              </a:rPr>
              <a:t>YOLO</a:t>
            </a:r>
            <a:endParaRPr lang="it-IT" dirty="0"/>
          </a:p>
        </p:txBody>
      </p:sp>
      <p:pic>
        <p:nvPicPr>
          <p:cNvPr id="6" name="Immagine 5">
            <a:extLst>
              <a:ext uri="{FF2B5EF4-FFF2-40B4-BE49-F238E27FC236}">
                <a16:creationId xmlns:a16="http://schemas.microsoft.com/office/drawing/2014/main" id="{B27AD9FE-0E5B-B2EE-C3C9-3532888D5248}"/>
              </a:ext>
            </a:extLst>
          </p:cNvPr>
          <p:cNvPicPr>
            <a:picLocks noChangeAspect="1"/>
          </p:cNvPicPr>
          <p:nvPr/>
        </p:nvPicPr>
        <p:blipFill>
          <a:blip r:embed="rId2"/>
          <a:stretch>
            <a:fillRect/>
          </a:stretch>
        </p:blipFill>
        <p:spPr>
          <a:xfrm>
            <a:off x="1568336" y="3304309"/>
            <a:ext cx="6007328" cy="2815935"/>
          </a:xfrm>
          <a:prstGeom prst="rect">
            <a:avLst/>
          </a:prstGeom>
        </p:spPr>
      </p:pic>
    </p:spTree>
    <p:extLst>
      <p:ext uri="{BB962C8B-B14F-4D97-AF65-F5344CB8AC3E}">
        <p14:creationId xmlns:p14="http://schemas.microsoft.com/office/powerpoint/2010/main" val="20868320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1ADD83E1-5A79-43A2-0E21-66F35B7512B9}"/>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8DDA28C1-8703-FB54-CB02-0D429C29E6B0}"/>
              </a:ext>
            </a:extLst>
          </p:cNvPr>
          <p:cNvSpPr>
            <a:spLocks noGrp="1"/>
          </p:cNvSpPr>
          <p:nvPr>
            <p:ph type="body" sz="quarter" idx="13"/>
          </p:nvPr>
        </p:nvSpPr>
        <p:spPr>
          <a:xfrm>
            <a:off x="455111" y="1535339"/>
            <a:ext cx="4251971" cy="4470050"/>
          </a:xfrm>
        </p:spPr>
        <p:txBody>
          <a:bodyPr/>
          <a:lstStyle/>
          <a:p>
            <a:r>
              <a:rPr lang="en-US" dirty="0"/>
              <a:t>YOLO partitions the input image into a 7*7 pixels grid and its aim is to predict a tensor containing, for each cell of the grid ,the </a:t>
            </a:r>
            <a:r>
              <a:rPr lang="en-US" dirty="0" err="1"/>
              <a:t>informations</a:t>
            </a:r>
            <a:r>
              <a:rPr lang="en-US" dirty="0"/>
              <a:t> about the bounding boxes and theirs class probability.</a:t>
            </a:r>
          </a:p>
          <a:p>
            <a:r>
              <a:rPr lang="en-US" dirty="0"/>
              <a:t>A grid cell is responsible for detecting an object if the center of the object falls inside it.</a:t>
            </a:r>
            <a:endParaRPr lang="it-IT" dirty="0"/>
          </a:p>
        </p:txBody>
      </p:sp>
      <p:sp>
        <p:nvSpPr>
          <p:cNvPr id="4" name="Titolo 3">
            <a:extLst>
              <a:ext uri="{FF2B5EF4-FFF2-40B4-BE49-F238E27FC236}">
                <a16:creationId xmlns:a16="http://schemas.microsoft.com/office/drawing/2014/main" id="{3B7AA5D7-43FC-4E42-A159-87A1A74F53B6}"/>
              </a:ext>
            </a:extLst>
          </p:cNvPr>
          <p:cNvSpPr>
            <a:spLocks noGrp="1"/>
          </p:cNvSpPr>
          <p:nvPr>
            <p:ph type="title"/>
          </p:nvPr>
        </p:nvSpPr>
        <p:spPr/>
        <p:txBody>
          <a:bodyPr/>
          <a:lstStyle/>
          <a:p>
            <a:r>
              <a:rPr lang="it-IT" dirty="0"/>
              <a:t>YOLO</a:t>
            </a:r>
          </a:p>
        </p:txBody>
      </p:sp>
      <p:pic>
        <p:nvPicPr>
          <p:cNvPr id="6" name="Immagine 5" descr="Immagine che contiene testo, edificio&#10;&#10;Descrizione generata automaticamente">
            <a:extLst>
              <a:ext uri="{FF2B5EF4-FFF2-40B4-BE49-F238E27FC236}">
                <a16:creationId xmlns:a16="http://schemas.microsoft.com/office/drawing/2014/main" id="{570D4C28-448A-C438-0E1A-E85F5795463B}"/>
              </a:ext>
            </a:extLst>
          </p:cNvPr>
          <p:cNvPicPr>
            <a:picLocks noChangeAspect="1"/>
          </p:cNvPicPr>
          <p:nvPr/>
        </p:nvPicPr>
        <p:blipFill>
          <a:blip r:embed="rId3"/>
          <a:stretch>
            <a:fillRect/>
          </a:stretch>
        </p:blipFill>
        <p:spPr>
          <a:xfrm>
            <a:off x="4731403" y="2448860"/>
            <a:ext cx="4412597" cy="3826692"/>
          </a:xfrm>
          <a:prstGeom prst="rect">
            <a:avLst/>
          </a:prstGeom>
        </p:spPr>
      </p:pic>
    </p:spTree>
    <p:extLst>
      <p:ext uri="{BB962C8B-B14F-4D97-AF65-F5344CB8AC3E}">
        <p14:creationId xmlns:p14="http://schemas.microsoft.com/office/powerpoint/2010/main" val="21435537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5957519C-C230-4BC4-5C77-288F716B86E5}"/>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AA57E8B0-719A-D654-110B-5C7CD2FB5FE4}"/>
              </a:ext>
            </a:extLst>
          </p:cNvPr>
          <p:cNvSpPr>
            <a:spLocks noGrp="1"/>
          </p:cNvSpPr>
          <p:nvPr>
            <p:ph type="body" sz="quarter" idx="13"/>
          </p:nvPr>
        </p:nvSpPr>
        <p:spPr>
          <a:xfrm>
            <a:off x="714375" y="1731856"/>
            <a:ext cx="8103948" cy="4470050"/>
          </a:xfrm>
        </p:spPr>
        <p:txBody>
          <a:bodyPr/>
          <a:lstStyle/>
          <a:p>
            <a:r>
              <a:rPr lang="en-US" dirty="0"/>
              <a:t>Before modifying the model’s Generator, the EGVSR model has been trained.</a:t>
            </a:r>
          </a:p>
          <a:p>
            <a:r>
              <a:rPr lang="en-US" dirty="0"/>
              <a:t>To train the model has been used 4k videos of football matches from which has been extracted the frames for the ground truth and has been computed the corresponding low resolution frames.</a:t>
            </a:r>
          </a:p>
          <a:p>
            <a:r>
              <a:rPr lang="en-US" dirty="0"/>
              <a:t>Before starting the training process, the model has been initialized with the weights reported by the authors of the original article.</a:t>
            </a:r>
          </a:p>
          <a:p>
            <a:r>
              <a:rPr lang="en-US" dirty="0"/>
              <a:t>Then it has been used the same parameters and procedure of the original work to train the model.</a:t>
            </a:r>
          </a:p>
        </p:txBody>
      </p:sp>
      <p:sp>
        <p:nvSpPr>
          <p:cNvPr id="4" name="Titolo 3">
            <a:extLst>
              <a:ext uri="{FF2B5EF4-FFF2-40B4-BE49-F238E27FC236}">
                <a16:creationId xmlns:a16="http://schemas.microsoft.com/office/drawing/2014/main" id="{FA343941-3187-BD4D-53BF-D606CEE22714}"/>
              </a:ext>
            </a:extLst>
          </p:cNvPr>
          <p:cNvSpPr>
            <a:spLocks noGrp="1"/>
          </p:cNvSpPr>
          <p:nvPr>
            <p:ph type="title"/>
          </p:nvPr>
        </p:nvSpPr>
        <p:spPr/>
        <p:txBody>
          <a:bodyPr/>
          <a:lstStyle/>
          <a:p>
            <a:r>
              <a:rPr lang="it-IT" dirty="0"/>
              <a:t>Training </a:t>
            </a:r>
            <a:r>
              <a:rPr lang="it-IT" dirty="0" err="1"/>
              <a:t>Process</a:t>
            </a:r>
            <a:endParaRPr lang="it-IT" dirty="0"/>
          </a:p>
        </p:txBody>
      </p:sp>
    </p:spTree>
    <p:extLst>
      <p:ext uri="{BB962C8B-B14F-4D97-AF65-F5344CB8AC3E}">
        <p14:creationId xmlns:p14="http://schemas.microsoft.com/office/powerpoint/2010/main" val="7374778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5957519C-C230-4BC4-5C77-288F716B86E5}"/>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AA57E8B0-719A-D654-110B-5C7CD2FB5FE4}"/>
              </a:ext>
            </a:extLst>
          </p:cNvPr>
          <p:cNvSpPr>
            <a:spLocks noGrp="1"/>
          </p:cNvSpPr>
          <p:nvPr>
            <p:ph type="body" sz="quarter" idx="13"/>
          </p:nvPr>
        </p:nvSpPr>
        <p:spPr/>
        <p:txBody>
          <a:bodyPr/>
          <a:lstStyle/>
          <a:p>
            <a:r>
              <a:rPr lang="en-US" b="0" i="0" dirty="0">
                <a:effectLst/>
              </a:rPr>
              <a:t>The learning rate value chosen to train the model is the same used by the authors and is equal to 5e-5 for both generator and discriminator. </a:t>
            </a:r>
          </a:p>
          <a:p>
            <a:r>
              <a:rPr lang="en-US" b="0" i="0" dirty="0">
                <a:effectLst/>
              </a:rPr>
              <a:t>To train the model has been used 12000 iterations, saving the model weights every 3000 iterations.</a:t>
            </a:r>
            <a:endParaRPr lang="en-US" dirty="0"/>
          </a:p>
        </p:txBody>
      </p:sp>
      <p:sp>
        <p:nvSpPr>
          <p:cNvPr id="4" name="Titolo 3">
            <a:extLst>
              <a:ext uri="{FF2B5EF4-FFF2-40B4-BE49-F238E27FC236}">
                <a16:creationId xmlns:a16="http://schemas.microsoft.com/office/drawing/2014/main" id="{FA343941-3187-BD4D-53BF-D606CEE22714}"/>
              </a:ext>
            </a:extLst>
          </p:cNvPr>
          <p:cNvSpPr>
            <a:spLocks noGrp="1"/>
          </p:cNvSpPr>
          <p:nvPr>
            <p:ph type="title"/>
          </p:nvPr>
        </p:nvSpPr>
        <p:spPr/>
        <p:txBody>
          <a:bodyPr/>
          <a:lstStyle/>
          <a:p>
            <a:r>
              <a:rPr lang="it-IT" dirty="0"/>
              <a:t>Training </a:t>
            </a:r>
            <a:r>
              <a:rPr lang="it-IT" dirty="0" err="1"/>
              <a:t>Process</a:t>
            </a:r>
            <a:endParaRPr lang="it-IT" dirty="0"/>
          </a:p>
        </p:txBody>
      </p:sp>
    </p:spTree>
    <p:extLst>
      <p:ext uri="{BB962C8B-B14F-4D97-AF65-F5344CB8AC3E}">
        <p14:creationId xmlns:p14="http://schemas.microsoft.com/office/powerpoint/2010/main" val="26383126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6B1FE940-894E-5573-D3BF-3A29E833ABE8}"/>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4" name="Titolo 3">
            <a:extLst>
              <a:ext uri="{FF2B5EF4-FFF2-40B4-BE49-F238E27FC236}">
                <a16:creationId xmlns:a16="http://schemas.microsoft.com/office/drawing/2014/main" id="{C396B0FB-5CE9-92AD-3BD4-5458CAAC393B}"/>
              </a:ext>
            </a:extLst>
          </p:cNvPr>
          <p:cNvSpPr>
            <a:spLocks noGrp="1"/>
          </p:cNvSpPr>
          <p:nvPr>
            <p:ph type="title"/>
          </p:nvPr>
        </p:nvSpPr>
        <p:spPr>
          <a:xfrm>
            <a:off x="714375" y="950910"/>
            <a:ext cx="8103948" cy="854592"/>
          </a:xfrm>
        </p:spPr>
        <p:txBody>
          <a:bodyPr/>
          <a:lstStyle/>
          <a:p>
            <a:r>
              <a:rPr lang="it-IT" i="0" dirty="0">
                <a:effectLst/>
                <a:latin typeface="Arial" panose="020B0604020202020204" pitchFamily="34" charset="0"/>
              </a:rPr>
              <a:t>First </a:t>
            </a:r>
            <a:r>
              <a:rPr lang="it-IT" i="0" dirty="0" err="1">
                <a:effectLst/>
                <a:latin typeface="Arial" panose="020B0604020202020204" pitchFamily="34" charset="0"/>
              </a:rPr>
              <a:t>Modification</a:t>
            </a:r>
            <a:r>
              <a:rPr lang="it-IT" i="0" dirty="0">
                <a:effectLst/>
                <a:latin typeface="Arial" panose="020B0604020202020204" pitchFamily="34" charset="0"/>
              </a:rPr>
              <a:t> of EGVSR Generator</a:t>
            </a:r>
            <a:endParaRPr lang="it-IT" dirty="0"/>
          </a:p>
        </p:txBody>
      </p:sp>
      <p:sp>
        <p:nvSpPr>
          <p:cNvPr id="6" name="Segnaposto testo 5">
            <a:extLst>
              <a:ext uri="{FF2B5EF4-FFF2-40B4-BE49-F238E27FC236}">
                <a16:creationId xmlns:a16="http://schemas.microsoft.com/office/drawing/2014/main" id="{A867CD59-F4B6-6B3B-5B0E-39EBBF30F6FF}"/>
              </a:ext>
            </a:extLst>
          </p:cNvPr>
          <p:cNvSpPr>
            <a:spLocks noGrp="1"/>
          </p:cNvSpPr>
          <p:nvPr>
            <p:ph type="body" sz="quarter" idx="13"/>
          </p:nvPr>
        </p:nvSpPr>
        <p:spPr>
          <a:xfrm>
            <a:off x="492609" y="1527465"/>
            <a:ext cx="8325714" cy="4664050"/>
          </a:xfrm>
        </p:spPr>
        <p:txBody>
          <a:bodyPr/>
          <a:lstStyle/>
          <a:p>
            <a:endParaRPr lang="it-IT" dirty="0"/>
          </a:p>
        </p:txBody>
      </p:sp>
      <p:pic>
        <p:nvPicPr>
          <p:cNvPr id="12" name="Immagine 11">
            <a:extLst>
              <a:ext uri="{FF2B5EF4-FFF2-40B4-BE49-F238E27FC236}">
                <a16:creationId xmlns:a16="http://schemas.microsoft.com/office/drawing/2014/main" id="{16ACD300-F07C-8647-8162-5D81AA2580D2}"/>
              </a:ext>
            </a:extLst>
          </p:cNvPr>
          <p:cNvPicPr>
            <a:picLocks noChangeAspect="1"/>
          </p:cNvPicPr>
          <p:nvPr/>
        </p:nvPicPr>
        <p:blipFill>
          <a:blip r:embed="rId2"/>
          <a:stretch>
            <a:fillRect/>
          </a:stretch>
        </p:blipFill>
        <p:spPr>
          <a:xfrm>
            <a:off x="492608" y="1378205"/>
            <a:ext cx="8325713" cy="4813309"/>
          </a:xfrm>
          <a:prstGeom prst="rect">
            <a:avLst/>
          </a:prstGeom>
        </p:spPr>
      </p:pic>
    </p:spTree>
    <p:extLst>
      <p:ext uri="{BB962C8B-B14F-4D97-AF65-F5344CB8AC3E}">
        <p14:creationId xmlns:p14="http://schemas.microsoft.com/office/powerpoint/2010/main" val="29927442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6B1FE940-894E-5573-D3BF-3A29E833ABE8}"/>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48F9241E-9875-2087-DA18-0FFBF0CB95B3}"/>
              </a:ext>
            </a:extLst>
          </p:cNvPr>
          <p:cNvSpPr>
            <a:spLocks noGrp="1"/>
          </p:cNvSpPr>
          <p:nvPr>
            <p:ph type="body" sz="quarter" idx="13"/>
          </p:nvPr>
        </p:nvSpPr>
        <p:spPr>
          <a:xfrm>
            <a:off x="122093" y="1814982"/>
            <a:ext cx="8775324" cy="3422035"/>
          </a:xfrm>
        </p:spPr>
        <p:txBody>
          <a:bodyPr/>
          <a:lstStyle/>
          <a:p>
            <a:r>
              <a:rPr lang="en-US" dirty="0"/>
              <a:t>The idea of ​​the first modification is to process the background and foreground frames separately until the generation of their corresponding high resolution version is completed.</a:t>
            </a:r>
          </a:p>
        </p:txBody>
      </p:sp>
      <p:sp>
        <p:nvSpPr>
          <p:cNvPr id="4" name="Titolo 3">
            <a:extLst>
              <a:ext uri="{FF2B5EF4-FFF2-40B4-BE49-F238E27FC236}">
                <a16:creationId xmlns:a16="http://schemas.microsoft.com/office/drawing/2014/main" id="{C396B0FB-5CE9-92AD-3BD4-5458CAAC393B}"/>
              </a:ext>
            </a:extLst>
          </p:cNvPr>
          <p:cNvSpPr>
            <a:spLocks noGrp="1"/>
          </p:cNvSpPr>
          <p:nvPr>
            <p:ph type="title"/>
          </p:nvPr>
        </p:nvSpPr>
        <p:spPr/>
        <p:txBody>
          <a:bodyPr/>
          <a:lstStyle/>
          <a:p>
            <a:r>
              <a:rPr lang="it-IT" i="0" dirty="0">
                <a:effectLst/>
                <a:latin typeface="Arial" panose="020B0604020202020204" pitchFamily="34" charset="0"/>
              </a:rPr>
              <a:t>First </a:t>
            </a:r>
            <a:r>
              <a:rPr lang="it-IT" i="0" dirty="0" err="1">
                <a:effectLst/>
                <a:latin typeface="Arial" panose="020B0604020202020204" pitchFamily="34" charset="0"/>
              </a:rPr>
              <a:t>Modification</a:t>
            </a:r>
            <a:r>
              <a:rPr lang="it-IT" i="0" dirty="0">
                <a:effectLst/>
                <a:latin typeface="Arial" panose="020B0604020202020204" pitchFamily="34" charset="0"/>
              </a:rPr>
              <a:t> of EGVSR Generator</a:t>
            </a:r>
            <a:endParaRPr lang="it-IT" dirty="0"/>
          </a:p>
        </p:txBody>
      </p:sp>
      <p:pic>
        <p:nvPicPr>
          <p:cNvPr id="7" name="Immagine 6">
            <a:extLst>
              <a:ext uri="{FF2B5EF4-FFF2-40B4-BE49-F238E27FC236}">
                <a16:creationId xmlns:a16="http://schemas.microsoft.com/office/drawing/2014/main" id="{66DF7A42-D0CA-D40B-C459-B1431996D626}"/>
              </a:ext>
            </a:extLst>
          </p:cNvPr>
          <p:cNvPicPr>
            <a:picLocks noChangeAspect="1"/>
          </p:cNvPicPr>
          <p:nvPr/>
        </p:nvPicPr>
        <p:blipFill>
          <a:blip r:embed="rId2"/>
          <a:stretch>
            <a:fillRect/>
          </a:stretch>
        </p:blipFill>
        <p:spPr>
          <a:xfrm>
            <a:off x="409041" y="3176066"/>
            <a:ext cx="8325917" cy="3203952"/>
          </a:xfrm>
          <a:prstGeom prst="rect">
            <a:avLst/>
          </a:prstGeom>
        </p:spPr>
      </p:pic>
    </p:spTree>
    <p:extLst>
      <p:ext uri="{BB962C8B-B14F-4D97-AF65-F5344CB8AC3E}">
        <p14:creationId xmlns:p14="http://schemas.microsoft.com/office/powerpoint/2010/main" val="3001032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6B1FE940-894E-5573-D3BF-3A29E833ABE8}"/>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48F9241E-9875-2087-DA18-0FFBF0CB95B3}"/>
              </a:ext>
            </a:extLst>
          </p:cNvPr>
          <p:cNvSpPr>
            <a:spLocks noGrp="1"/>
          </p:cNvSpPr>
          <p:nvPr>
            <p:ph type="body" sz="quarter" idx="13"/>
          </p:nvPr>
        </p:nvSpPr>
        <p:spPr>
          <a:xfrm>
            <a:off x="122093" y="1814982"/>
            <a:ext cx="8775324" cy="3422035"/>
          </a:xfrm>
        </p:spPr>
        <p:txBody>
          <a:bodyPr/>
          <a:lstStyle/>
          <a:p>
            <a:r>
              <a:rPr lang="en-US" dirty="0"/>
              <a:t>To obtain the entire high-resolution image, the two results are added together resulting in an overlapping background and foreground.</a:t>
            </a:r>
            <a:endParaRPr lang="it-IT" dirty="0"/>
          </a:p>
        </p:txBody>
      </p:sp>
      <p:sp>
        <p:nvSpPr>
          <p:cNvPr id="4" name="Titolo 3">
            <a:extLst>
              <a:ext uri="{FF2B5EF4-FFF2-40B4-BE49-F238E27FC236}">
                <a16:creationId xmlns:a16="http://schemas.microsoft.com/office/drawing/2014/main" id="{C396B0FB-5CE9-92AD-3BD4-5458CAAC393B}"/>
              </a:ext>
            </a:extLst>
          </p:cNvPr>
          <p:cNvSpPr>
            <a:spLocks noGrp="1"/>
          </p:cNvSpPr>
          <p:nvPr>
            <p:ph type="title"/>
          </p:nvPr>
        </p:nvSpPr>
        <p:spPr/>
        <p:txBody>
          <a:bodyPr/>
          <a:lstStyle/>
          <a:p>
            <a:r>
              <a:rPr lang="it-IT" i="0" dirty="0">
                <a:effectLst/>
                <a:latin typeface="Arial" panose="020B0604020202020204" pitchFamily="34" charset="0"/>
              </a:rPr>
              <a:t>First </a:t>
            </a:r>
            <a:r>
              <a:rPr lang="it-IT" i="0" dirty="0" err="1">
                <a:effectLst/>
                <a:latin typeface="Arial" panose="020B0604020202020204" pitchFamily="34" charset="0"/>
              </a:rPr>
              <a:t>Modification</a:t>
            </a:r>
            <a:r>
              <a:rPr lang="it-IT" i="0" dirty="0">
                <a:effectLst/>
                <a:latin typeface="Arial" panose="020B0604020202020204" pitchFamily="34" charset="0"/>
              </a:rPr>
              <a:t> of EGVSR Generator</a:t>
            </a:r>
            <a:endParaRPr lang="it-IT" dirty="0"/>
          </a:p>
        </p:txBody>
      </p:sp>
      <p:pic>
        <p:nvPicPr>
          <p:cNvPr id="6" name="Immagine 5">
            <a:extLst>
              <a:ext uri="{FF2B5EF4-FFF2-40B4-BE49-F238E27FC236}">
                <a16:creationId xmlns:a16="http://schemas.microsoft.com/office/drawing/2014/main" id="{F771B344-030D-0748-86DE-A2B8D21392C2}"/>
              </a:ext>
            </a:extLst>
          </p:cNvPr>
          <p:cNvPicPr>
            <a:picLocks noChangeAspect="1"/>
          </p:cNvPicPr>
          <p:nvPr/>
        </p:nvPicPr>
        <p:blipFill>
          <a:blip r:embed="rId2"/>
          <a:stretch>
            <a:fillRect/>
          </a:stretch>
        </p:blipFill>
        <p:spPr>
          <a:xfrm>
            <a:off x="346796" y="3176066"/>
            <a:ext cx="8325917" cy="3203952"/>
          </a:xfrm>
          <a:prstGeom prst="rect">
            <a:avLst/>
          </a:prstGeom>
        </p:spPr>
      </p:pic>
    </p:spTree>
    <p:extLst>
      <p:ext uri="{BB962C8B-B14F-4D97-AF65-F5344CB8AC3E}">
        <p14:creationId xmlns:p14="http://schemas.microsoft.com/office/powerpoint/2010/main" val="22455591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B418667C-E371-C146-8675-36A22A3BDD5E}"/>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9BDD4492-39CC-4849-B705-53CF271D1DC6}"/>
              </a:ext>
            </a:extLst>
          </p:cNvPr>
          <p:cNvSpPr>
            <a:spLocks noGrp="1"/>
          </p:cNvSpPr>
          <p:nvPr>
            <p:ph type="body" sz="quarter" idx="13"/>
          </p:nvPr>
        </p:nvSpPr>
        <p:spPr>
          <a:xfrm>
            <a:off x="714375" y="1814983"/>
            <a:ext cx="8103948" cy="4512666"/>
          </a:xfrm>
        </p:spPr>
        <p:txBody>
          <a:bodyPr/>
          <a:lstStyle/>
          <a:p>
            <a:r>
              <a:rPr lang="en-US" dirty="0"/>
              <a:t>Video super resolution (VSR) aims to generate high quality videos from low quality videos by avoiding the creation of noises and blur effects, which are usually caused by techniques based on interpolation algorithms.</a:t>
            </a:r>
          </a:p>
          <a:p>
            <a:r>
              <a:rPr lang="en-US" dirty="0"/>
              <a:t>In this project has been performed VSR on football’s video using two modifications of the generator of EGVSR model.</a:t>
            </a:r>
            <a:endParaRPr lang="it-IT" dirty="0"/>
          </a:p>
        </p:txBody>
      </p:sp>
      <p:sp>
        <p:nvSpPr>
          <p:cNvPr id="4" name="Titolo 3">
            <a:extLst>
              <a:ext uri="{FF2B5EF4-FFF2-40B4-BE49-F238E27FC236}">
                <a16:creationId xmlns:a16="http://schemas.microsoft.com/office/drawing/2014/main" id="{898D2A38-2F27-3044-8ABF-A7E3F2A84560}"/>
              </a:ext>
            </a:extLst>
          </p:cNvPr>
          <p:cNvSpPr>
            <a:spLocks noGrp="1"/>
          </p:cNvSpPr>
          <p:nvPr>
            <p:ph type="title"/>
          </p:nvPr>
        </p:nvSpPr>
        <p:spPr/>
        <p:txBody>
          <a:bodyPr/>
          <a:lstStyle/>
          <a:p>
            <a:r>
              <a:rPr lang="it-IT" dirty="0"/>
              <a:t>Video Super </a:t>
            </a:r>
            <a:r>
              <a:rPr lang="it-IT" dirty="0" err="1"/>
              <a:t>Resolution</a:t>
            </a:r>
            <a:endParaRPr lang="it-IT" dirty="0"/>
          </a:p>
        </p:txBody>
      </p:sp>
    </p:spTree>
    <p:extLst>
      <p:ext uri="{BB962C8B-B14F-4D97-AF65-F5344CB8AC3E}">
        <p14:creationId xmlns:p14="http://schemas.microsoft.com/office/powerpoint/2010/main" val="8982224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6B1FE940-894E-5573-D3BF-3A29E833ABE8}"/>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48F9241E-9875-2087-DA18-0FFBF0CB95B3}"/>
              </a:ext>
            </a:extLst>
          </p:cNvPr>
          <p:cNvSpPr>
            <a:spLocks noGrp="1"/>
          </p:cNvSpPr>
          <p:nvPr>
            <p:ph type="body" sz="quarter" idx="13"/>
          </p:nvPr>
        </p:nvSpPr>
        <p:spPr>
          <a:xfrm>
            <a:off x="122093" y="1814983"/>
            <a:ext cx="6455352" cy="4470050"/>
          </a:xfrm>
        </p:spPr>
        <p:txBody>
          <a:bodyPr/>
          <a:lstStyle/>
          <a:p>
            <a:r>
              <a:rPr lang="it-IT" sz="1100" dirty="0">
                <a:solidFill>
                  <a:srgbClr val="FF0000"/>
                </a:solidFill>
              </a:rPr>
              <a:t>Second </a:t>
            </a:r>
          </a:p>
          <a:p>
            <a:r>
              <a:rPr lang="it-IT" sz="1100" dirty="0">
                <a:solidFill>
                  <a:srgbClr val="FF0000"/>
                </a:solidFill>
              </a:rPr>
              <a:t>Method</a:t>
            </a:r>
          </a:p>
          <a:p>
            <a:endParaRPr lang="it-IT" sz="1100" dirty="0"/>
          </a:p>
          <a:p>
            <a:endParaRPr lang="it-IT" sz="1100" dirty="0"/>
          </a:p>
          <a:p>
            <a:endParaRPr lang="it-IT" sz="1100" dirty="0"/>
          </a:p>
          <a:p>
            <a:endParaRPr lang="it-IT" sz="1100" dirty="0"/>
          </a:p>
          <a:p>
            <a:r>
              <a:rPr lang="it-IT" sz="1100" dirty="0">
                <a:solidFill>
                  <a:srgbClr val="FF0000"/>
                </a:solidFill>
              </a:rPr>
              <a:t>Baseline </a:t>
            </a:r>
          </a:p>
          <a:p>
            <a:r>
              <a:rPr lang="it-IT" sz="1100" dirty="0">
                <a:solidFill>
                  <a:srgbClr val="FF0000"/>
                </a:solidFill>
              </a:rPr>
              <a:t>Method</a:t>
            </a:r>
          </a:p>
        </p:txBody>
      </p:sp>
      <p:sp>
        <p:nvSpPr>
          <p:cNvPr id="4" name="Titolo 3">
            <a:extLst>
              <a:ext uri="{FF2B5EF4-FFF2-40B4-BE49-F238E27FC236}">
                <a16:creationId xmlns:a16="http://schemas.microsoft.com/office/drawing/2014/main" id="{C396B0FB-5CE9-92AD-3BD4-5458CAAC393B}"/>
              </a:ext>
            </a:extLst>
          </p:cNvPr>
          <p:cNvSpPr>
            <a:spLocks noGrp="1"/>
          </p:cNvSpPr>
          <p:nvPr>
            <p:ph type="title"/>
          </p:nvPr>
        </p:nvSpPr>
        <p:spPr/>
        <p:txBody>
          <a:bodyPr/>
          <a:lstStyle/>
          <a:p>
            <a:r>
              <a:rPr lang="it-IT" i="0" dirty="0" err="1">
                <a:effectLst/>
                <a:latin typeface="Arial" panose="020B0604020202020204" pitchFamily="34" charset="0"/>
              </a:rPr>
              <a:t>Example:Output</a:t>
            </a:r>
            <a:r>
              <a:rPr lang="it-IT" i="0" dirty="0">
                <a:effectLst/>
                <a:latin typeface="Arial" panose="020B0604020202020204" pitchFamily="34" charset="0"/>
              </a:rPr>
              <a:t> frame of first </a:t>
            </a:r>
            <a:r>
              <a:rPr lang="it-IT" i="0" dirty="0" err="1">
                <a:effectLst/>
                <a:latin typeface="Arial" panose="020B0604020202020204" pitchFamily="34" charset="0"/>
              </a:rPr>
              <a:t>modification</a:t>
            </a:r>
            <a:endParaRPr lang="it-IT" dirty="0"/>
          </a:p>
        </p:txBody>
      </p:sp>
      <p:pic>
        <p:nvPicPr>
          <p:cNvPr id="7" name="Immagine 6" descr="Immagine che contiene parecchi&#10;&#10;Descrizione generata automaticamente">
            <a:extLst>
              <a:ext uri="{FF2B5EF4-FFF2-40B4-BE49-F238E27FC236}">
                <a16:creationId xmlns:a16="http://schemas.microsoft.com/office/drawing/2014/main" id="{467FEB71-8F84-F933-93E4-616DF097D405}"/>
              </a:ext>
            </a:extLst>
          </p:cNvPr>
          <p:cNvPicPr>
            <a:picLocks noChangeAspect="1"/>
          </p:cNvPicPr>
          <p:nvPr/>
        </p:nvPicPr>
        <p:blipFill>
          <a:blip r:embed="rId2"/>
          <a:stretch>
            <a:fillRect/>
          </a:stretch>
        </p:blipFill>
        <p:spPr>
          <a:xfrm>
            <a:off x="1130175" y="1610591"/>
            <a:ext cx="4075834" cy="2174501"/>
          </a:xfrm>
          <a:prstGeom prst="rect">
            <a:avLst/>
          </a:prstGeom>
        </p:spPr>
      </p:pic>
      <p:pic>
        <p:nvPicPr>
          <p:cNvPr id="9" name="Immagine 8" descr="Immagine che contiene evento, diverso, parecchi&#10;&#10;Descrizione generata automaticamente">
            <a:extLst>
              <a:ext uri="{FF2B5EF4-FFF2-40B4-BE49-F238E27FC236}">
                <a16:creationId xmlns:a16="http://schemas.microsoft.com/office/drawing/2014/main" id="{BEC46634-F7CC-5579-E5D0-803A0CC8CA55}"/>
              </a:ext>
            </a:extLst>
          </p:cNvPr>
          <p:cNvPicPr>
            <a:picLocks noChangeAspect="1"/>
          </p:cNvPicPr>
          <p:nvPr/>
        </p:nvPicPr>
        <p:blipFill>
          <a:blip r:embed="rId3"/>
          <a:stretch>
            <a:fillRect/>
          </a:stretch>
        </p:blipFill>
        <p:spPr>
          <a:xfrm>
            <a:off x="1130175" y="3992375"/>
            <a:ext cx="4075834" cy="2292657"/>
          </a:xfrm>
          <a:prstGeom prst="rect">
            <a:avLst/>
          </a:prstGeom>
        </p:spPr>
      </p:pic>
      <p:sp>
        <p:nvSpPr>
          <p:cNvPr id="10" name="Freccia a destra 9">
            <a:extLst>
              <a:ext uri="{FF2B5EF4-FFF2-40B4-BE49-F238E27FC236}">
                <a16:creationId xmlns:a16="http://schemas.microsoft.com/office/drawing/2014/main" id="{FFEF58D9-F4C0-2FD6-4412-0A1A2AEF1469}"/>
              </a:ext>
            </a:extLst>
          </p:cNvPr>
          <p:cNvSpPr/>
          <p:nvPr/>
        </p:nvSpPr>
        <p:spPr>
          <a:xfrm>
            <a:off x="5337018" y="2454818"/>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 name="Freccia a destra 10">
            <a:extLst>
              <a:ext uri="{FF2B5EF4-FFF2-40B4-BE49-F238E27FC236}">
                <a16:creationId xmlns:a16="http://schemas.microsoft.com/office/drawing/2014/main" id="{E5DF1AAD-A5AC-6C63-76DB-57404483559F}"/>
              </a:ext>
            </a:extLst>
          </p:cNvPr>
          <p:cNvSpPr/>
          <p:nvPr/>
        </p:nvSpPr>
        <p:spPr>
          <a:xfrm>
            <a:off x="5337018" y="4896388"/>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5" name="Immagine 14" descr="Immagine che contiene testo, erba, esterni, giocatore&#10;&#10;Descrizione generata automaticamente">
            <a:extLst>
              <a:ext uri="{FF2B5EF4-FFF2-40B4-BE49-F238E27FC236}">
                <a16:creationId xmlns:a16="http://schemas.microsoft.com/office/drawing/2014/main" id="{A24F27AA-460D-3F67-348D-4456C00DE2B8}"/>
              </a:ext>
            </a:extLst>
          </p:cNvPr>
          <p:cNvPicPr>
            <a:picLocks noChangeAspect="1"/>
          </p:cNvPicPr>
          <p:nvPr/>
        </p:nvPicPr>
        <p:blipFill>
          <a:blip r:embed="rId4"/>
          <a:stretch>
            <a:fillRect/>
          </a:stretch>
        </p:blipFill>
        <p:spPr>
          <a:xfrm>
            <a:off x="6577445" y="1823346"/>
            <a:ext cx="1871651" cy="1777361"/>
          </a:xfrm>
          <a:prstGeom prst="rect">
            <a:avLst/>
          </a:prstGeom>
        </p:spPr>
      </p:pic>
      <p:pic>
        <p:nvPicPr>
          <p:cNvPr id="19" name="Immagine 18" descr="Immagine che contiene erba, esterni, sport, giocatore&#10;&#10;Descrizione generata automaticamente">
            <a:extLst>
              <a:ext uri="{FF2B5EF4-FFF2-40B4-BE49-F238E27FC236}">
                <a16:creationId xmlns:a16="http://schemas.microsoft.com/office/drawing/2014/main" id="{757B15B4-02D3-3C05-5020-4BB8B3EDBA7C}"/>
              </a:ext>
            </a:extLst>
          </p:cNvPr>
          <p:cNvPicPr>
            <a:picLocks noChangeAspect="1"/>
          </p:cNvPicPr>
          <p:nvPr/>
        </p:nvPicPr>
        <p:blipFill>
          <a:blip r:embed="rId5"/>
          <a:stretch>
            <a:fillRect/>
          </a:stretch>
        </p:blipFill>
        <p:spPr>
          <a:xfrm>
            <a:off x="6577445" y="4250023"/>
            <a:ext cx="1852794" cy="1777362"/>
          </a:xfrm>
          <a:prstGeom prst="rect">
            <a:avLst/>
          </a:prstGeom>
        </p:spPr>
      </p:pic>
      <p:pic>
        <p:nvPicPr>
          <p:cNvPr id="6" name="Immagine 5" descr="Immagine che contiene diverso, mucchio, evento, parecchi&#10;&#10;Descrizione generata automaticamente">
            <a:extLst>
              <a:ext uri="{FF2B5EF4-FFF2-40B4-BE49-F238E27FC236}">
                <a16:creationId xmlns:a16="http://schemas.microsoft.com/office/drawing/2014/main" id="{4540C07F-861A-E1F5-79F7-8A573F7CD6DA}"/>
              </a:ext>
            </a:extLst>
          </p:cNvPr>
          <p:cNvPicPr>
            <a:picLocks noChangeAspect="1"/>
          </p:cNvPicPr>
          <p:nvPr/>
        </p:nvPicPr>
        <p:blipFill>
          <a:blip r:embed="rId6"/>
          <a:stretch>
            <a:fillRect/>
          </a:stretch>
        </p:blipFill>
        <p:spPr>
          <a:xfrm>
            <a:off x="1149412" y="1618895"/>
            <a:ext cx="4075834" cy="2166197"/>
          </a:xfrm>
          <a:prstGeom prst="rect">
            <a:avLst/>
          </a:prstGeom>
        </p:spPr>
      </p:pic>
      <p:pic>
        <p:nvPicPr>
          <p:cNvPr id="12" name="Immagine 11" descr="Immagine che contiene erba, esterni, sport&#10;&#10;Descrizione generata automaticamente">
            <a:extLst>
              <a:ext uri="{FF2B5EF4-FFF2-40B4-BE49-F238E27FC236}">
                <a16:creationId xmlns:a16="http://schemas.microsoft.com/office/drawing/2014/main" id="{200105C0-574A-149C-772A-CE47F02AF18B}"/>
              </a:ext>
            </a:extLst>
          </p:cNvPr>
          <p:cNvPicPr>
            <a:picLocks noChangeAspect="1"/>
          </p:cNvPicPr>
          <p:nvPr/>
        </p:nvPicPr>
        <p:blipFill>
          <a:blip r:embed="rId7"/>
          <a:stretch>
            <a:fillRect/>
          </a:stretch>
        </p:blipFill>
        <p:spPr>
          <a:xfrm>
            <a:off x="6596682" y="1823346"/>
            <a:ext cx="1852794" cy="1777360"/>
          </a:xfrm>
          <a:prstGeom prst="rect">
            <a:avLst/>
          </a:prstGeom>
        </p:spPr>
      </p:pic>
      <p:pic>
        <p:nvPicPr>
          <p:cNvPr id="8" name="Immagine 7">
            <a:extLst>
              <a:ext uri="{FF2B5EF4-FFF2-40B4-BE49-F238E27FC236}">
                <a16:creationId xmlns:a16="http://schemas.microsoft.com/office/drawing/2014/main" id="{88300830-F606-AFFE-633A-6204F9A6B200}"/>
              </a:ext>
            </a:extLst>
          </p:cNvPr>
          <p:cNvPicPr>
            <a:picLocks noChangeAspect="1"/>
          </p:cNvPicPr>
          <p:nvPr/>
        </p:nvPicPr>
        <p:blipFill>
          <a:blip r:embed="rId8"/>
          <a:stretch>
            <a:fillRect/>
          </a:stretch>
        </p:blipFill>
        <p:spPr>
          <a:xfrm>
            <a:off x="6575700" y="1813865"/>
            <a:ext cx="1852794" cy="1777360"/>
          </a:xfrm>
          <a:prstGeom prst="rect">
            <a:avLst/>
          </a:prstGeom>
        </p:spPr>
      </p:pic>
    </p:spTree>
    <p:extLst>
      <p:ext uri="{BB962C8B-B14F-4D97-AF65-F5344CB8AC3E}">
        <p14:creationId xmlns:p14="http://schemas.microsoft.com/office/powerpoint/2010/main" val="38804929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D022EAE8-D804-E775-5A7B-4BEACE094F0D}"/>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4C584A01-8267-EB5A-8C51-A2CF27307A80}"/>
              </a:ext>
            </a:extLst>
          </p:cNvPr>
          <p:cNvSpPr>
            <a:spLocks noGrp="1"/>
          </p:cNvSpPr>
          <p:nvPr>
            <p:ph type="body" sz="quarter" idx="13"/>
          </p:nvPr>
        </p:nvSpPr>
        <p:spPr/>
        <p:txBody>
          <a:bodyPr/>
          <a:lstStyle/>
          <a:p>
            <a:endParaRPr lang="it-IT" dirty="0"/>
          </a:p>
        </p:txBody>
      </p:sp>
      <p:sp>
        <p:nvSpPr>
          <p:cNvPr id="4" name="Titolo 3">
            <a:extLst>
              <a:ext uri="{FF2B5EF4-FFF2-40B4-BE49-F238E27FC236}">
                <a16:creationId xmlns:a16="http://schemas.microsoft.com/office/drawing/2014/main" id="{D92E5693-5FA2-D886-5E07-175F1A54D8ED}"/>
              </a:ext>
            </a:extLst>
          </p:cNvPr>
          <p:cNvSpPr>
            <a:spLocks noGrp="1"/>
          </p:cNvSpPr>
          <p:nvPr>
            <p:ph type="title"/>
          </p:nvPr>
        </p:nvSpPr>
        <p:spPr/>
        <p:txBody>
          <a:bodyPr/>
          <a:lstStyle/>
          <a:p>
            <a:r>
              <a:rPr lang="it-IT" i="0" dirty="0" err="1">
                <a:effectLst/>
                <a:latin typeface="Arial" panose="020B0604020202020204" pitchFamily="34" charset="0"/>
              </a:rPr>
              <a:t>Example</a:t>
            </a:r>
            <a:r>
              <a:rPr lang="it-IT" i="0" dirty="0">
                <a:effectLst/>
                <a:latin typeface="Arial" panose="020B0604020202020204" pitchFamily="34" charset="0"/>
              </a:rPr>
              <a:t>: Output video of first </a:t>
            </a:r>
            <a:r>
              <a:rPr lang="it-IT" i="0" dirty="0" err="1">
                <a:effectLst/>
                <a:latin typeface="Arial" panose="020B0604020202020204" pitchFamily="34" charset="0"/>
              </a:rPr>
              <a:t>modification</a:t>
            </a:r>
            <a:endParaRPr lang="it-IT" dirty="0"/>
          </a:p>
        </p:txBody>
      </p:sp>
      <p:pic>
        <p:nvPicPr>
          <p:cNvPr id="6" name="Immagine 5" descr="Immagine che contiene edificio, erba, stadio, evento&#10;&#10;Descrizione generata automaticamente">
            <a:extLst>
              <a:ext uri="{FF2B5EF4-FFF2-40B4-BE49-F238E27FC236}">
                <a16:creationId xmlns:a16="http://schemas.microsoft.com/office/drawing/2014/main" id="{8D947C22-A2A9-0EF9-387A-42A37B741B1E}"/>
              </a:ext>
            </a:extLst>
          </p:cNvPr>
          <p:cNvPicPr>
            <a:picLocks noChangeAspect="1"/>
          </p:cNvPicPr>
          <p:nvPr/>
        </p:nvPicPr>
        <p:blipFill>
          <a:blip r:embed="rId2"/>
          <a:stretch>
            <a:fillRect/>
          </a:stretch>
        </p:blipFill>
        <p:spPr>
          <a:xfrm>
            <a:off x="956349" y="1906883"/>
            <a:ext cx="7620000" cy="4286250"/>
          </a:xfrm>
          <a:prstGeom prst="rect">
            <a:avLst/>
          </a:prstGeom>
        </p:spPr>
      </p:pic>
    </p:spTree>
    <p:extLst>
      <p:ext uri="{BB962C8B-B14F-4D97-AF65-F5344CB8AC3E}">
        <p14:creationId xmlns:p14="http://schemas.microsoft.com/office/powerpoint/2010/main" val="21172589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6B1FE940-894E-5573-D3BF-3A29E833ABE8}"/>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48F9241E-9875-2087-DA18-0FFBF0CB95B3}"/>
              </a:ext>
            </a:extLst>
          </p:cNvPr>
          <p:cNvSpPr>
            <a:spLocks noGrp="1"/>
          </p:cNvSpPr>
          <p:nvPr>
            <p:ph type="body" sz="quarter" idx="13"/>
          </p:nvPr>
        </p:nvSpPr>
        <p:spPr/>
        <p:txBody>
          <a:bodyPr/>
          <a:lstStyle/>
          <a:p>
            <a:endParaRPr lang="it-IT" dirty="0"/>
          </a:p>
        </p:txBody>
      </p:sp>
      <p:sp>
        <p:nvSpPr>
          <p:cNvPr id="4" name="Titolo 3">
            <a:extLst>
              <a:ext uri="{FF2B5EF4-FFF2-40B4-BE49-F238E27FC236}">
                <a16:creationId xmlns:a16="http://schemas.microsoft.com/office/drawing/2014/main" id="{C396B0FB-5CE9-92AD-3BD4-5458CAAC393B}"/>
              </a:ext>
            </a:extLst>
          </p:cNvPr>
          <p:cNvSpPr>
            <a:spLocks noGrp="1"/>
          </p:cNvSpPr>
          <p:nvPr>
            <p:ph type="title"/>
          </p:nvPr>
        </p:nvSpPr>
        <p:spPr/>
        <p:txBody>
          <a:bodyPr/>
          <a:lstStyle/>
          <a:p>
            <a:r>
              <a:rPr lang="it-IT" i="0" dirty="0">
                <a:effectLst/>
                <a:latin typeface="Arial" panose="020B0604020202020204" pitchFamily="34" charset="0"/>
              </a:rPr>
              <a:t>Second </a:t>
            </a:r>
            <a:r>
              <a:rPr lang="it-IT" i="0" dirty="0" err="1">
                <a:effectLst/>
                <a:latin typeface="Arial" panose="020B0604020202020204" pitchFamily="34" charset="0"/>
              </a:rPr>
              <a:t>Modification</a:t>
            </a:r>
            <a:r>
              <a:rPr lang="it-IT" i="0" dirty="0">
                <a:effectLst/>
                <a:latin typeface="Arial" panose="020B0604020202020204" pitchFamily="34" charset="0"/>
              </a:rPr>
              <a:t> of EGVSR Generator</a:t>
            </a:r>
            <a:endParaRPr lang="it-IT" dirty="0"/>
          </a:p>
        </p:txBody>
      </p:sp>
      <p:pic>
        <p:nvPicPr>
          <p:cNvPr id="6" name="Immagine 5">
            <a:extLst>
              <a:ext uri="{FF2B5EF4-FFF2-40B4-BE49-F238E27FC236}">
                <a16:creationId xmlns:a16="http://schemas.microsoft.com/office/drawing/2014/main" id="{993D80E7-D9EA-1C8C-0D41-173253C610EA}"/>
              </a:ext>
            </a:extLst>
          </p:cNvPr>
          <p:cNvPicPr>
            <a:picLocks noChangeAspect="1"/>
          </p:cNvPicPr>
          <p:nvPr/>
        </p:nvPicPr>
        <p:blipFill>
          <a:blip r:embed="rId2"/>
          <a:stretch>
            <a:fillRect/>
          </a:stretch>
        </p:blipFill>
        <p:spPr>
          <a:xfrm>
            <a:off x="325677" y="1492435"/>
            <a:ext cx="8662459" cy="4918756"/>
          </a:xfrm>
          <a:prstGeom prst="rect">
            <a:avLst/>
          </a:prstGeom>
        </p:spPr>
      </p:pic>
    </p:spTree>
    <p:extLst>
      <p:ext uri="{BB962C8B-B14F-4D97-AF65-F5344CB8AC3E}">
        <p14:creationId xmlns:p14="http://schemas.microsoft.com/office/powerpoint/2010/main" val="36911721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6B1FE940-894E-5573-D3BF-3A29E833ABE8}"/>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48F9241E-9875-2087-DA18-0FFBF0CB95B3}"/>
              </a:ext>
            </a:extLst>
          </p:cNvPr>
          <p:cNvSpPr>
            <a:spLocks noGrp="1"/>
          </p:cNvSpPr>
          <p:nvPr>
            <p:ph type="body" sz="quarter" idx="13"/>
          </p:nvPr>
        </p:nvSpPr>
        <p:spPr>
          <a:xfrm>
            <a:off x="122093" y="1444915"/>
            <a:ext cx="8855652" cy="4470050"/>
          </a:xfrm>
        </p:spPr>
        <p:txBody>
          <a:bodyPr/>
          <a:lstStyle/>
          <a:p>
            <a:r>
              <a:rPr lang="en-US" dirty="0"/>
              <a:t>The second modification consists of processing the background and foreground frames separately. During this process, the optical flow of the background and of the foreground are estimated by two different </a:t>
            </a:r>
            <a:r>
              <a:rPr lang="en-US" dirty="0" err="1"/>
              <a:t>FNet</a:t>
            </a:r>
            <a:r>
              <a:rPr lang="en-US" dirty="0"/>
              <a:t> modules.</a:t>
            </a:r>
            <a:endParaRPr lang="it-IT" dirty="0"/>
          </a:p>
        </p:txBody>
      </p:sp>
      <p:sp>
        <p:nvSpPr>
          <p:cNvPr id="4" name="Titolo 3">
            <a:extLst>
              <a:ext uri="{FF2B5EF4-FFF2-40B4-BE49-F238E27FC236}">
                <a16:creationId xmlns:a16="http://schemas.microsoft.com/office/drawing/2014/main" id="{C396B0FB-5CE9-92AD-3BD4-5458CAAC393B}"/>
              </a:ext>
            </a:extLst>
          </p:cNvPr>
          <p:cNvSpPr>
            <a:spLocks noGrp="1"/>
          </p:cNvSpPr>
          <p:nvPr>
            <p:ph type="title"/>
          </p:nvPr>
        </p:nvSpPr>
        <p:spPr/>
        <p:txBody>
          <a:bodyPr/>
          <a:lstStyle/>
          <a:p>
            <a:r>
              <a:rPr lang="it-IT" i="0" dirty="0">
                <a:effectLst/>
                <a:latin typeface="Arial" panose="020B0604020202020204" pitchFamily="34" charset="0"/>
              </a:rPr>
              <a:t>Second </a:t>
            </a:r>
            <a:r>
              <a:rPr lang="it-IT" i="0" dirty="0" err="1">
                <a:effectLst/>
                <a:latin typeface="Arial" panose="020B0604020202020204" pitchFamily="34" charset="0"/>
              </a:rPr>
              <a:t>Modification</a:t>
            </a:r>
            <a:r>
              <a:rPr lang="it-IT" i="0" dirty="0">
                <a:effectLst/>
                <a:latin typeface="Arial" panose="020B0604020202020204" pitchFamily="34" charset="0"/>
              </a:rPr>
              <a:t> of EGVSR Generator</a:t>
            </a:r>
            <a:endParaRPr lang="it-IT" dirty="0"/>
          </a:p>
        </p:txBody>
      </p:sp>
      <p:pic>
        <p:nvPicPr>
          <p:cNvPr id="6" name="Immagine 5">
            <a:extLst>
              <a:ext uri="{FF2B5EF4-FFF2-40B4-BE49-F238E27FC236}">
                <a16:creationId xmlns:a16="http://schemas.microsoft.com/office/drawing/2014/main" id="{993D80E7-D9EA-1C8C-0D41-173253C610EA}"/>
              </a:ext>
            </a:extLst>
          </p:cNvPr>
          <p:cNvPicPr>
            <a:picLocks noChangeAspect="1"/>
          </p:cNvPicPr>
          <p:nvPr/>
        </p:nvPicPr>
        <p:blipFill>
          <a:blip r:embed="rId2"/>
          <a:stretch>
            <a:fillRect/>
          </a:stretch>
        </p:blipFill>
        <p:spPr>
          <a:xfrm>
            <a:off x="968106" y="3218961"/>
            <a:ext cx="6764818" cy="3190009"/>
          </a:xfrm>
          <a:prstGeom prst="rect">
            <a:avLst/>
          </a:prstGeom>
        </p:spPr>
      </p:pic>
    </p:spTree>
    <p:extLst>
      <p:ext uri="{BB962C8B-B14F-4D97-AF65-F5344CB8AC3E}">
        <p14:creationId xmlns:p14="http://schemas.microsoft.com/office/powerpoint/2010/main" val="35803601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6B1FE940-894E-5573-D3BF-3A29E833ABE8}"/>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48F9241E-9875-2087-DA18-0FFBF0CB95B3}"/>
              </a:ext>
            </a:extLst>
          </p:cNvPr>
          <p:cNvSpPr>
            <a:spLocks noGrp="1"/>
          </p:cNvSpPr>
          <p:nvPr>
            <p:ph type="body" sz="quarter" idx="13"/>
          </p:nvPr>
        </p:nvSpPr>
        <p:spPr>
          <a:xfrm>
            <a:off x="520026" y="1612220"/>
            <a:ext cx="8103948" cy="2856033"/>
          </a:xfrm>
        </p:spPr>
        <p:txBody>
          <a:bodyPr/>
          <a:lstStyle/>
          <a:p>
            <a:r>
              <a:rPr lang="en-US" dirty="0"/>
              <a:t>The outputs of these two modules are than used to warp the corresponding previous high resolution frames, which are generated by two different </a:t>
            </a:r>
            <a:r>
              <a:rPr lang="en-US" dirty="0" err="1"/>
              <a:t>SRNet</a:t>
            </a:r>
            <a:r>
              <a:rPr lang="en-US" dirty="0"/>
              <a:t> modules.</a:t>
            </a:r>
            <a:endParaRPr lang="it-IT" dirty="0"/>
          </a:p>
        </p:txBody>
      </p:sp>
      <p:sp>
        <p:nvSpPr>
          <p:cNvPr id="4" name="Titolo 3">
            <a:extLst>
              <a:ext uri="{FF2B5EF4-FFF2-40B4-BE49-F238E27FC236}">
                <a16:creationId xmlns:a16="http://schemas.microsoft.com/office/drawing/2014/main" id="{C396B0FB-5CE9-92AD-3BD4-5458CAAC393B}"/>
              </a:ext>
            </a:extLst>
          </p:cNvPr>
          <p:cNvSpPr>
            <a:spLocks noGrp="1"/>
          </p:cNvSpPr>
          <p:nvPr>
            <p:ph type="title"/>
          </p:nvPr>
        </p:nvSpPr>
        <p:spPr/>
        <p:txBody>
          <a:bodyPr/>
          <a:lstStyle/>
          <a:p>
            <a:r>
              <a:rPr lang="it-IT" i="0" dirty="0">
                <a:effectLst/>
                <a:latin typeface="Arial" panose="020B0604020202020204" pitchFamily="34" charset="0"/>
              </a:rPr>
              <a:t>Second </a:t>
            </a:r>
            <a:r>
              <a:rPr lang="it-IT" i="0" dirty="0" err="1">
                <a:effectLst/>
                <a:latin typeface="Arial" panose="020B0604020202020204" pitchFamily="34" charset="0"/>
              </a:rPr>
              <a:t>Modification</a:t>
            </a:r>
            <a:r>
              <a:rPr lang="it-IT" i="0" dirty="0">
                <a:effectLst/>
                <a:latin typeface="Arial" panose="020B0604020202020204" pitchFamily="34" charset="0"/>
              </a:rPr>
              <a:t> of EGVSR Generator</a:t>
            </a:r>
            <a:endParaRPr lang="it-IT" dirty="0"/>
          </a:p>
        </p:txBody>
      </p:sp>
      <p:pic>
        <p:nvPicPr>
          <p:cNvPr id="7" name="Immagine 6">
            <a:extLst>
              <a:ext uri="{FF2B5EF4-FFF2-40B4-BE49-F238E27FC236}">
                <a16:creationId xmlns:a16="http://schemas.microsoft.com/office/drawing/2014/main" id="{DB798C02-FB6D-E104-7D81-8E2A36B07FC4}"/>
              </a:ext>
            </a:extLst>
          </p:cNvPr>
          <p:cNvPicPr>
            <a:picLocks noChangeAspect="1"/>
          </p:cNvPicPr>
          <p:nvPr/>
        </p:nvPicPr>
        <p:blipFill>
          <a:blip r:embed="rId2"/>
          <a:stretch>
            <a:fillRect/>
          </a:stretch>
        </p:blipFill>
        <p:spPr>
          <a:xfrm>
            <a:off x="968106" y="3218961"/>
            <a:ext cx="6764818" cy="3190009"/>
          </a:xfrm>
          <a:prstGeom prst="rect">
            <a:avLst/>
          </a:prstGeom>
        </p:spPr>
      </p:pic>
    </p:spTree>
    <p:extLst>
      <p:ext uri="{BB962C8B-B14F-4D97-AF65-F5344CB8AC3E}">
        <p14:creationId xmlns:p14="http://schemas.microsoft.com/office/powerpoint/2010/main" val="36019760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6B1FE940-894E-5573-D3BF-3A29E833ABE8}"/>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48F9241E-9875-2087-DA18-0FFBF0CB95B3}"/>
              </a:ext>
            </a:extLst>
          </p:cNvPr>
          <p:cNvSpPr>
            <a:spLocks noGrp="1"/>
          </p:cNvSpPr>
          <p:nvPr>
            <p:ph type="body" sz="quarter" idx="13"/>
          </p:nvPr>
        </p:nvSpPr>
        <p:spPr>
          <a:xfrm>
            <a:off x="520026" y="1612220"/>
            <a:ext cx="8103948" cy="2856033"/>
          </a:xfrm>
        </p:spPr>
        <p:txBody>
          <a:bodyPr/>
          <a:lstStyle/>
          <a:p>
            <a:r>
              <a:rPr lang="en-US" dirty="0"/>
              <a:t>The results of the two warps are then added together and concatenated with the sum of low resolution background and foreground frames.</a:t>
            </a:r>
          </a:p>
        </p:txBody>
      </p:sp>
      <p:sp>
        <p:nvSpPr>
          <p:cNvPr id="4" name="Titolo 3">
            <a:extLst>
              <a:ext uri="{FF2B5EF4-FFF2-40B4-BE49-F238E27FC236}">
                <a16:creationId xmlns:a16="http://schemas.microsoft.com/office/drawing/2014/main" id="{C396B0FB-5CE9-92AD-3BD4-5458CAAC393B}"/>
              </a:ext>
            </a:extLst>
          </p:cNvPr>
          <p:cNvSpPr>
            <a:spLocks noGrp="1"/>
          </p:cNvSpPr>
          <p:nvPr>
            <p:ph type="title"/>
          </p:nvPr>
        </p:nvSpPr>
        <p:spPr/>
        <p:txBody>
          <a:bodyPr/>
          <a:lstStyle/>
          <a:p>
            <a:r>
              <a:rPr lang="it-IT" i="0" dirty="0">
                <a:effectLst/>
                <a:latin typeface="Arial" panose="020B0604020202020204" pitchFamily="34" charset="0"/>
              </a:rPr>
              <a:t>Second </a:t>
            </a:r>
            <a:r>
              <a:rPr lang="it-IT" i="0" dirty="0" err="1">
                <a:effectLst/>
                <a:latin typeface="Arial" panose="020B0604020202020204" pitchFamily="34" charset="0"/>
              </a:rPr>
              <a:t>Modification</a:t>
            </a:r>
            <a:r>
              <a:rPr lang="it-IT" i="0" dirty="0">
                <a:effectLst/>
                <a:latin typeface="Arial" panose="020B0604020202020204" pitchFamily="34" charset="0"/>
              </a:rPr>
              <a:t> of EGVSR Generator</a:t>
            </a:r>
            <a:endParaRPr lang="it-IT" dirty="0"/>
          </a:p>
        </p:txBody>
      </p:sp>
      <p:pic>
        <p:nvPicPr>
          <p:cNvPr id="7" name="Immagine 6">
            <a:extLst>
              <a:ext uri="{FF2B5EF4-FFF2-40B4-BE49-F238E27FC236}">
                <a16:creationId xmlns:a16="http://schemas.microsoft.com/office/drawing/2014/main" id="{DB798C02-FB6D-E104-7D81-8E2A36B07FC4}"/>
              </a:ext>
            </a:extLst>
          </p:cNvPr>
          <p:cNvPicPr>
            <a:picLocks noChangeAspect="1"/>
          </p:cNvPicPr>
          <p:nvPr/>
        </p:nvPicPr>
        <p:blipFill>
          <a:blip r:embed="rId2"/>
          <a:stretch>
            <a:fillRect/>
          </a:stretch>
        </p:blipFill>
        <p:spPr>
          <a:xfrm>
            <a:off x="968106" y="3218961"/>
            <a:ext cx="6764818" cy="3190009"/>
          </a:xfrm>
          <a:prstGeom prst="rect">
            <a:avLst/>
          </a:prstGeom>
        </p:spPr>
      </p:pic>
    </p:spTree>
    <p:extLst>
      <p:ext uri="{BB962C8B-B14F-4D97-AF65-F5344CB8AC3E}">
        <p14:creationId xmlns:p14="http://schemas.microsoft.com/office/powerpoint/2010/main" val="2319448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6B1FE940-894E-5573-D3BF-3A29E833ABE8}"/>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48F9241E-9875-2087-DA18-0FFBF0CB95B3}"/>
              </a:ext>
            </a:extLst>
          </p:cNvPr>
          <p:cNvSpPr>
            <a:spLocks noGrp="1"/>
          </p:cNvSpPr>
          <p:nvPr>
            <p:ph type="body" sz="quarter" idx="13"/>
          </p:nvPr>
        </p:nvSpPr>
        <p:spPr>
          <a:xfrm>
            <a:off x="122092" y="1814983"/>
            <a:ext cx="8606271" cy="4470050"/>
          </a:xfrm>
        </p:spPr>
        <p:txBody>
          <a:bodyPr/>
          <a:lstStyle/>
          <a:p>
            <a:r>
              <a:rPr lang="en-US" dirty="0"/>
              <a:t>The tensor resulting from this concatenation is finally given as input to a</a:t>
            </a:r>
          </a:p>
          <a:p>
            <a:r>
              <a:rPr lang="en-US" dirty="0"/>
              <a:t> third </a:t>
            </a:r>
            <a:r>
              <a:rPr lang="en-US" dirty="0" err="1"/>
              <a:t>SRNet</a:t>
            </a:r>
            <a:r>
              <a:rPr lang="en-US" dirty="0"/>
              <a:t> module, which generates as output the high resolution frame.</a:t>
            </a:r>
            <a:endParaRPr lang="it-IT" dirty="0"/>
          </a:p>
        </p:txBody>
      </p:sp>
      <p:sp>
        <p:nvSpPr>
          <p:cNvPr id="4" name="Titolo 3">
            <a:extLst>
              <a:ext uri="{FF2B5EF4-FFF2-40B4-BE49-F238E27FC236}">
                <a16:creationId xmlns:a16="http://schemas.microsoft.com/office/drawing/2014/main" id="{C396B0FB-5CE9-92AD-3BD4-5458CAAC393B}"/>
              </a:ext>
            </a:extLst>
          </p:cNvPr>
          <p:cNvSpPr>
            <a:spLocks noGrp="1"/>
          </p:cNvSpPr>
          <p:nvPr>
            <p:ph type="title"/>
          </p:nvPr>
        </p:nvSpPr>
        <p:spPr/>
        <p:txBody>
          <a:bodyPr/>
          <a:lstStyle/>
          <a:p>
            <a:r>
              <a:rPr lang="it-IT" i="0" dirty="0">
                <a:effectLst/>
                <a:latin typeface="Arial" panose="020B0604020202020204" pitchFamily="34" charset="0"/>
              </a:rPr>
              <a:t>Second </a:t>
            </a:r>
            <a:r>
              <a:rPr lang="it-IT" i="0" dirty="0" err="1">
                <a:effectLst/>
                <a:latin typeface="Arial" panose="020B0604020202020204" pitchFamily="34" charset="0"/>
              </a:rPr>
              <a:t>Modification</a:t>
            </a:r>
            <a:r>
              <a:rPr lang="it-IT" i="0" dirty="0">
                <a:effectLst/>
                <a:latin typeface="Arial" panose="020B0604020202020204" pitchFamily="34" charset="0"/>
              </a:rPr>
              <a:t> of EGVSR Generator</a:t>
            </a:r>
            <a:endParaRPr lang="it-IT" dirty="0"/>
          </a:p>
        </p:txBody>
      </p:sp>
      <p:pic>
        <p:nvPicPr>
          <p:cNvPr id="7" name="Immagine 6">
            <a:extLst>
              <a:ext uri="{FF2B5EF4-FFF2-40B4-BE49-F238E27FC236}">
                <a16:creationId xmlns:a16="http://schemas.microsoft.com/office/drawing/2014/main" id="{B42670B1-1F0F-3B9A-922B-0D5488C83719}"/>
              </a:ext>
            </a:extLst>
          </p:cNvPr>
          <p:cNvPicPr>
            <a:picLocks noChangeAspect="1"/>
          </p:cNvPicPr>
          <p:nvPr/>
        </p:nvPicPr>
        <p:blipFill>
          <a:blip r:embed="rId2"/>
          <a:stretch>
            <a:fillRect/>
          </a:stretch>
        </p:blipFill>
        <p:spPr>
          <a:xfrm>
            <a:off x="968106" y="3218961"/>
            <a:ext cx="6764818" cy="3190009"/>
          </a:xfrm>
          <a:prstGeom prst="rect">
            <a:avLst/>
          </a:prstGeom>
        </p:spPr>
      </p:pic>
    </p:spTree>
    <p:extLst>
      <p:ext uri="{BB962C8B-B14F-4D97-AF65-F5344CB8AC3E}">
        <p14:creationId xmlns:p14="http://schemas.microsoft.com/office/powerpoint/2010/main" val="15746060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6B1FE940-894E-5573-D3BF-3A29E833ABE8}"/>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48F9241E-9875-2087-DA18-0FFBF0CB95B3}"/>
              </a:ext>
            </a:extLst>
          </p:cNvPr>
          <p:cNvSpPr>
            <a:spLocks noGrp="1"/>
          </p:cNvSpPr>
          <p:nvPr>
            <p:ph type="body" sz="quarter" idx="13"/>
          </p:nvPr>
        </p:nvSpPr>
        <p:spPr>
          <a:xfrm>
            <a:off x="122093" y="1814983"/>
            <a:ext cx="6455352" cy="4470050"/>
          </a:xfrm>
        </p:spPr>
        <p:txBody>
          <a:bodyPr/>
          <a:lstStyle/>
          <a:p>
            <a:r>
              <a:rPr lang="it-IT" sz="1100" dirty="0">
                <a:solidFill>
                  <a:srgbClr val="FF0000"/>
                </a:solidFill>
              </a:rPr>
              <a:t>Second </a:t>
            </a:r>
          </a:p>
          <a:p>
            <a:r>
              <a:rPr lang="it-IT" sz="1100" dirty="0">
                <a:solidFill>
                  <a:srgbClr val="FF0000"/>
                </a:solidFill>
              </a:rPr>
              <a:t>Method</a:t>
            </a:r>
          </a:p>
          <a:p>
            <a:endParaRPr lang="it-IT" sz="1100" dirty="0"/>
          </a:p>
          <a:p>
            <a:endParaRPr lang="it-IT" sz="1100" dirty="0"/>
          </a:p>
          <a:p>
            <a:endParaRPr lang="it-IT" sz="1100" dirty="0"/>
          </a:p>
          <a:p>
            <a:endParaRPr lang="it-IT" sz="1100" dirty="0"/>
          </a:p>
          <a:p>
            <a:r>
              <a:rPr lang="it-IT" sz="1100" dirty="0">
                <a:solidFill>
                  <a:srgbClr val="FF0000"/>
                </a:solidFill>
              </a:rPr>
              <a:t>Baseline </a:t>
            </a:r>
          </a:p>
          <a:p>
            <a:r>
              <a:rPr lang="it-IT" sz="1100" dirty="0">
                <a:solidFill>
                  <a:srgbClr val="FF0000"/>
                </a:solidFill>
              </a:rPr>
              <a:t>Method</a:t>
            </a:r>
          </a:p>
        </p:txBody>
      </p:sp>
      <p:sp>
        <p:nvSpPr>
          <p:cNvPr id="4" name="Titolo 3">
            <a:extLst>
              <a:ext uri="{FF2B5EF4-FFF2-40B4-BE49-F238E27FC236}">
                <a16:creationId xmlns:a16="http://schemas.microsoft.com/office/drawing/2014/main" id="{C396B0FB-5CE9-92AD-3BD4-5458CAAC393B}"/>
              </a:ext>
            </a:extLst>
          </p:cNvPr>
          <p:cNvSpPr>
            <a:spLocks noGrp="1"/>
          </p:cNvSpPr>
          <p:nvPr>
            <p:ph type="title"/>
          </p:nvPr>
        </p:nvSpPr>
        <p:spPr/>
        <p:txBody>
          <a:bodyPr/>
          <a:lstStyle/>
          <a:p>
            <a:r>
              <a:rPr lang="it-IT" i="0" dirty="0" err="1">
                <a:effectLst/>
                <a:latin typeface="Arial" panose="020B0604020202020204" pitchFamily="34" charset="0"/>
              </a:rPr>
              <a:t>Example:Output</a:t>
            </a:r>
            <a:r>
              <a:rPr lang="it-IT" i="0" dirty="0">
                <a:effectLst/>
                <a:latin typeface="Arial" panose="020B0604020202020204" pitchFamily="34" charset="0"/>
              </a:rPr>
              <a:t> frame of Second </a:t>
            </a:r>
            <a:r>
              <a:rPr lang="it-IT" i="0" dirty="0" err="1">
                <a:effectLst/>
                <a:latin typeface="Arial" panose="020B0604020202020204" pitchFamily="34" charset="0"/>
              </a:rPr>
              <a:t>modification</a:t>
            </a:r>
            <a:endParaRPr lang="it-IT" dirty="0"/>
          </a:p>
        </p:txBody>
      </p:sp>
      <p:pic>
        <p:nvPicPr>
          <p:cNvPr id="7" name="Immagine 6" descr="Immagine che contiene parecchi&#10;&#10;Descrizione generata automaticamente">
            <a:extLst>
              <a:ext uri="{FF2B5EF4-FFF2-40B4-BE49-F238E27FC236}">
                <a16:creationId xmlns:a16="http://schemas.microsoft.com/office/drawing/2014/main" id="{467FEB71-8F84-F933-93E4-616DF097D405}"/>
              </a:ext>
            </a:extLst>
          </p:cNvPr>
          <p:cNvPicPr>
            <a:picLocks noChangeAspect="1"/>
          </p:cNvPicPr>
          <p:nvPr/>
        </p:nvPicPr>
        <p:blipFill>
          <a:blip r:embed="rId2"/>
          <a:stretch>
            <a:fillRect/>
          </a:stretch>
        </p:blipFill>
        <p:spPr>
          <a:xfrm>
            <a:off x="1130175" y="1610591"/>
            <a:ext cx="4075834" cy="2174501"/>
          </a:xfrm>
          <a:prstGeom prst="rect">
            <a:avLst/>
          </a:prstGeom>
        </p:spPr>
      </p:pic>
      <p:pic>
        <p:nvPicPr>
          <p:cNvPr id="9" name="Immagine 8" descr="Immagine che contiene evento, diverso, parecchi&#10;&#10;Descrizione generata automaticamente">
            <a:extLst>
              <a:ext uri="{FF2B5EF4-FFF2-40B4-BE49-F238E27FC236}">
                <a16:creationId xmlns:a16="http://schemas.microsoft.com/office/drawing/2014/main" id="{BEC46634-F7CC-5579-E5D0-803A0CC8CA55}"/>
              </a:ext>
            </a:extLst>
          </p:cNvPr>
          <p:cNvPicPr>
            <a:picLocks noChangeAspect="1"/>
          </p:cNvPicPr>
          <p:nvPr/>
        </p:nvPicPr>
        <p:blipFill>
          <a:blip r:embed="rId3"/>
          <a:stretch>
            <a:fillRect/>
          </a:stretch>
        </p:blipFill>
        <p:spPr>
          <a:xfrm>
            <a:off x="1130175" y="3992375"/>
            <a:ext cx="4075834" cy="2292657"/>
          </a:xfrm>
          <a:prstGeom prst="rect">
            <a:avLst/>
          </a:prstGeom>
        </p:spPr>
      </p:pic>
      <p:sp>
        <p:nvSpPr>
          <p:cNvPr id="10" name="Freccia a destra 9">
            <a:extLst>
              <a:ext uri="{FF2B5EF4-FFF2-40B4-BE49-F238E27FC236}">
                <a16:creationId xmlns:a16="http://schemas.microsoft.com/office/drawing/2014/main" id="{FFEF58D9-F4C0-2FD6-4412-0A1A2AEF1469}"/>
              </a:ext>
            </a:extLst>
          </p:cNvPr>
          <p:cNvSpPr/>
          <p:nvPr/>
        </p:nvSpPr>
        <p:spPr>
          <a:xfrm>
            <a:off x="5337018" y="2454818"/>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 name="Freccia a destra 10">
            <a:extLst>
              <a:ext uri="{FF2B5EF4-FFF2-40B4-BE49-F238E27FC236}">
                <a16:creationId xmlns:a16="http://schemas.microsoft.com/office/drawing/2014/main" id="{E5DF1AAD-A5AC-6C63-76DB-57404483559F}"/>
              </a:ext>
            </a:extLst>
          </p:cNvPr>
          <p:cNvSpPr/>
          <p:nvPr/>
        </p:nvSpPr>
        <p:spPr>
          <a:xfrm>
            <a:off x="5337018" y="4896388"/>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5" name="Immagine 14" descr="Immagine che contiene testo, erba, esterni, giocatore&#10;&#10;Descrizione generata automaticamente">
            <a:extLst>
              <a:ext uri="{FF2B5EF4-FFF2-40B4-BE49-F238E27FC236}">
                <a16:creationId xmlns:a16="http://schemas.microsoft.com/office/drawing/2014/main" id="{A24F27AA-460D-3F67-348D-4456C00DE2B8}"/>
              </a:ext>
            </a:extLst>
          </p:cNvPr>
          <p:cNvPicPr>
            <a:picLocks noChangeAspect="1"/>
          </p:cNvPicPr>
          <p:nvPr/>
        </p:nvPicPr>
        <p:blipFill>
          <a:blip r:embed="rId4"/>
          <a:stretch>
            <a:fillRect/>
          </a:stretch>
        </p:blipFill>
        <p:spPr>
          <a:xfrm>
            <a:off x="6577445" y="1823346"/>
            <a:ext cx="1871651" cy="1777361"/>
          </a:xfrm>
          <a:prstGeom prst="rect">
            <a:avLst/>
          </a:prstGeom>
        </p:spPr>
      </p:pic>
      <p:pic>
        <p:nvPicPr>
          <p:cNvPr id="19" name="Immagine 18" descr="Immagine che contiene erba, esterni, sport, giocatore&#10;&#10;Descrizione generata automaticamente">
            <a:extLst>
              <a:ext uri="{FF2B5EF4-FFF2-40B4-BE49-F238E27FC236}">
                <a16:creationId xmlns:a16="http://schemas.microsoft.com/office/drawing/2014/main" id="{757B15B4-02D3-3C05-5020-4BB8B3EDBA7C}"/>
              </a:ext>
            </a:extLst>
          </p:cNvPr>
          <p:cNvPicPr>
            <a:picLocks noChangeAspect="1"/>
          </p:cNvPicPr>
          <p:nvPr/>
        </p:nvPicPr>
        <p:blipFill>
          <a:blip r:embed="rId5"/>
          <a:stretch>
            <a:fillRect/>
          </a:stretch>
        </p:blipFill>
        <p:spPr>
          <a:xfrm>
            <a:off x="6577445" y="4250023"/>
            <a:ext cx="1852794" cy="1777362"/>
          </a:xfrm>
          <a:prstGeom prst="rect">
            <a:avLst/>
          </a:prstGeom>
        </p:spPr>
      </p:pic>
      <p:pic>
        <p:nvPicPr>
          <p:cNvPr id="21" name="Immagine 20">
            <a:extLst>
              <a:ext uri="{FF2B5EF4-FFF2-40B4-BE49-F238E27FC236}">
                <a16:creationId xmlns:a16="http://schemas.microsoft.com/office/drawing/2014/main" id="{E160DAB6-4228-6D72-A9C6-839179DF6FAE}"/>
              </a:ext>
            </a:extLst>
          </p:cNvPr>
          <p:cNvPicPr>
            <a:picLocks noChangeAspect="1"/>
          </p:cNvPicPr>
          <p:nvPr/>
        </p:nvPicPr>
        <p:blipFill>
          <a:blip r:embed="rId6"/>
          <a:stretch>
            <a:fillRect/>
          </a:stretch>
        </p:blipFill>
        <p:spPr>
          <a:xfrm>
            <a:off x="1130175" y="1623545"/>
            <a:ext cx="4075834" cy="2161547"/>
          </a:xfrm>
          <a:prstGeom prst="rect">
            <a:avLst/>
          </a:prstGeom>
        </p:spPr>
      </p:pic>
      <p:pic>
        <p:nvPicPr>
          <p:cNvPr id="23" name="Immagine 22" descr="Immagine che contiene esterni, colpendo&#10;&#10;Descrizione generata automaticamente">
            <a:extLst>
              <a:ext uri="{FF2B5EF4-FFF2-40B4-BE49-F238E27FC236}">
                <a16:creationId xmlns:a16="http://schemas.microsoft.com/office/drawing/2014/main" id="{35633E54-02E8-8067-1925-0559BD6CB5E9}"/>
              </a:ext>
            </a:extLst>
          </p:cNvPr>
          <p:cNvPicPr>
            <a:picLocks noChangeAspect="1"/>
          </p:cNvPicPr>
          <p:nvPr/>
        </p:nvPicPr>
        <p:blipFill>
          <a:blip r:embed="rId7"/>
          <a:stretch>
            <a:fillRect/>
          </a:stretch>
        </p:blipFill>
        <p:spPr>
          <a:xfrm>
            <a:off x="6591768" y="1805502"/>
            <a:ext cx="1857328" cy="1777364"/>
          </a:xfrm>
          <a:prstGeom prst="rect">
            <a:avLst/>
          </a:prstGeom>
        </p:spPr>
      </p:pic>
      <p:pic>
        <p:nvPicPr>
          <p:cNvPr id="6" name="Immagine 5" descr="Immagine che contiene diverso, evento, mucchio, parecchi&#10;&#10;Descrizione generata automaticamente">
            <a:extLst>
              <a:ext uri="{FF2B5EF4-FFF2-40B4-BE49-F238E27FC236}">
                <a16:creationId xmlns:a16="http://schemas.microsoft.com/office/drawing/2014/main" id="{851826E4-430B-19FB-5A2A-2DE2EFCD7BB9}"/>
              </a:ext>
            </a:extLst>
          </p:cNvPr>
          <p:cNvPicPr>
            <a:picLocks noChangeAspect="1"/>
          </p:cNvPicPr>
          <p:nvPr/>
        </p:nvPicPr>
        <p:blipFill>
          <a:blip r:embed="rId8"/>
          <a:stretch>
            <a:fillRect/>
          </a:stretch>
        </p:blipFill>
        <p:spPr>
          <a:xfrm>
            <a:off x="1130176" y="1610592"/>
            <a:ext cx="4075834" cy="2161548"/>
          </a:xfrm>
          <a:prstGeom prst="rect">
            <a:avLst/>
          </a:prstGeom>
        </p:spPr>
      </p:pic>
      <p:pic>
        <p:nvPicPr>
          <p:cNvPr id="12" name="Immagine 11" descr="Immagine che contiene erba, esterni, sport, giocatore&#10;&#10;Descrizione generata automaticamente">
            <a:extLst>
              <a:ext uri="{FF2B5EF4-FFF2-40B4-BE49-F238E27FC236}">
                <a16:creationId xmlns:a16="http://schemas.microsoft.com/office/drawing/2014/main" id="{D4C91E62-9870-CC9C-1280-376B1743FC3E}"/>
              </a:ext>
            </a:extLst>
          </p:cNvPr>
          <p:cNvPicPr>
            <a:picLocks noChangeAspect="1"/>
          </p:cNvPicPr>
          <p:nvPr/>
        </p:nvPicPr>
        <p:blipFill>
          <a:blip r:embed="rId9"/>
          <a:stretch>
            <a:fillRect/>
          </a:stretch>
        </p:blipFill>
        <p:spPr>
          <a:xfrm>
            <a:off x="6591768" y="1805502"/>
            <a:ext cx="1837857" cy="1777365"/>
          </a:xfrm>
          <a:prstGeom prst="rect">
            <a:avLst/>
          </a:prstGeom>
        </p:spPr>
      </p:pic>
    </p:spTree>
    <p:extLst>
      <p:ext uri="{BB962C8B-B14F-4D97-AF65-F5344CB8AC3E}">
        <p14:creationId xmlns:p14="http://schemas.microsoft.com/office/powerpoint/2010/main" val="38825213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C06C0D09-CDF0-1CB2-44B0-B2BF72DB57C9}"/>
              </a:ext>
            </a:extLst>
          </p:cNvPr>
          <p:cNvSpPr>
            <a:spLocks noGrp="1"/>
          </p:cNvSpPr>
          <p:nvPr>
            <p:ph type="body" sz="quarter" idx="14"/>
          </p:nvPr>
        </p:nvSpPr>
        <p:spPr/>
        <p:txBody>
          <a:bodyPr/>
          <a:lstStyle/>
          <a:p>
            <a:endParaRPr lang="it-IT"/>
          </a:p>
        </p:txBody>
      </p:sp>
      <p:sp>
        <p:nvSpPr>
          <p:cNvPr id="3" name="Segnaposto testo 2">
            <a:extLst>
              <a:ext uri="{FF2B5EF4-FFF2-40B4-BE49-F238E27FC236}">
                <a16:creationId xmlns:a16="http://schemas.microsoft.com/office/drawing/2014/main" id="{0FB99A91-7E00-535F-4461-D0FE9FF75269}"/>
              </a:ext>
            </a:extLst>
          </p:cNvPr>
          <p:cNvSpPr>
            <a:spLocks noGrp="1"/>
          </p:cNvSpPr>
          <p:nvPr>
            <p:ph type="body" sz="quarter" idx="13"/>
          </p:nvPr>
        </p:nvSpPr>
        <p:spPr/>
        <p:txBody>
          <a:bodyPr/>
          <a:lstStyle/>
          <a:p>
            <a:endParaRPr lang="it-IT" dirty="0"/>
          </a:p>
        </p:txBody>
      </p:sp>
      <p:sp>
        <p:nvSpPr>
          <p:cNvPr id="4" name="Titolo 3">
            <a:extLst>
              <a:ext uri="{FF2B5EF4-FFF2-40B4-BE49-F238E27FC236}">
                <a16:creationId xmlns:a16="http://schemas.microsoft.com/office/drawing/2014/main" id="{BE128C0A-8029-D746-485D-D7B697E98864}"/>
              </a:ext>
            </a:extLst>
          </p:cNvPr>
          <p:cNvSpPr>
            <a:spLocks noGrp="1"/>
          </p:cNvSpPr>
          <p:nvPr>
            <p:ph type="title"/>
          </p:nvPr>
        </p:nvSpPr>
        <p:spPr/>
        <p:txBody>
          <a:bodyPr/>
          <a:lstStyle/>
          <a:p>
            <a:r>
              <a:rPr lang="it-IT" i="0" dirty="0" err="1">
                <a:effectLst/>
                <a:latin typeface="Arial" panose="020B0604020202020204" pitchFamily="34" charset="0"/>
              </a:rPr>
              <a:t>Example:Output</a:t>
            </a:r>
            <a:r>
              <a:rPr lang="it-IT" i="0" dirty="0">
                <a:effectLst/>
                <a:latin typeface="Arial" panose="020B0604020202020204" pitchFamily="34" charset="0"/>
              </a:rPr>
              <a:t> video of second </a:t>
            </a:r>
            <a:r>
              <a:rPr lang="it-IT" i="0" dirty="0" err="1">
                <a:effectLst/>
                <a:latin typeface="Arial" panose="020B0604020202020204" pitchFamily="34" charset="0"/>
              </a:rPr>
              <a:t>modification</a:t>
            </a:r>
            <a:endParaRPr lang="it-IT" dirty="0"/>
          </a:p>
        </p:txBody>
      </p:sp>
      <p:pic>
        <p:nvPicPr>
          <p:cNvPr id="6" name="Immagine 5" descr="Immagine che contiene edificio, erba, stadio, evento&#10;&#10;Descrizione generata automaticamente">
            <a:extLst>
              <a:ext uri="{FF2B5EF4-FFF2-40B4-BE49-F238E27FC236}">
                <a16:creationId xmlns:a16="http://schemas.microsoft.com/office/drawing/2014/main" id="{06B76043-A97D-6F9B-1025-878855787527}"/>
              </a:ext>
            </a:extLst>
          </p:cNvPr>
          <p:cNvPicPr>
            <a:picLocks noChangeAspect="1"/>
          </p:cNvPicPr>
          <p:nvPr/>
        </p:nvPicPr>
        <p:blipFill>
          <a:blip r:embed="rId2"/>
          <a:stretch>
            <a:fillRect/>
          </a:stretch>
        </p:blipFill>
        <p:spPr>
          <a:xfrm>
            <a:off x="762000" y="1814983"/>
            <a:ext cx="7620000" cy="4286250"/>
          </a:xfrm>
          <a:prstGeom prst="rect">
            <a:avLst/>
          </a:prstGeom>
        </p:spPr>
      </p:pic>
    </p:spTree>
    <p:extLst>
      <p:ext uri="{BB962C8B-B14F-4D97-AF65-F5344CB8AC3E}">
        <p14:creationId xmlns:p14="http://schemas.microsoft.com/office/powerpoint/2010/main" val="26276888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AF86B0B3-A389-CEC4-F4B0-47DD2043E9D7}"/>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4" name="Titolo 3">
            <a:extLst>
              <a:ext uri="{FF2B5EF4-FFF2-40B4-BE49-F238E27FC236}">
                <a16:creationId xmlns:a16="http://schemas.microsoft.com/office/drawing/2014/main" id="{E7D2274C-F702-7E4C-6041-BF743022B329}"/>
              </a:ext>
            </a:extLst>
          </p:cNvPr>
          <p:cNvSpPr>
            <a:spLocks noGrp="1"/>
          </p:cNvSpPr>
          <p:nvPr>
            <p:ph type="title"/>
          </p:nvPr>
        </p:nvSpPr>
        <p:spPr/>
        <p:txBody>
          <a:bodyPr/>
          <a:lstStyle/>
          <a:p>
            <a:r>
              <a:rPr lang="en-US" b="1" dirty="0"/>
              <a:t>Evaluation Metrics:</a:t>
            </a:r>
          </a:p>
        </p:txBody>
      </p:sp>
      <p:sp>
        <p:nvSpPr>
          <p:cNvPr id="6" name="Segnaposto testo 5">
            <a:extLst>
              <a:ext uri="{FF2B5EF4-FFF2-40B4-BE49-F238E27FC236}">
                <a16:creationId xmlns:a16="http://schemas.microsoft.com/office/drawing/2014/main" id="{9F363B19-097C-F887-40E6-ABD24C2C7C40}"/>
              </a:ext>
            </a:extLst>
          </p:cNvPr>
          <p:cNvSpPr>
            <a:spLocks noGrp="1"/>
          </p:cNvSpPr>
          <p:nvPr>
            <p:ph type="body" sz="quarter" idx="13"/>
          </p:nvPr>
        </p:nvSpPr>
        <p:spPr/>
        <p:txBody>
          <a:bodyPr/>
          <a:lstStyle/>
          <a:p>
            <a:pPr marL="291704" indent="-285750">
              <a:buFont typeface="Arial" panose="020B0604020202020204" pitchFamily="34" charset="0"/>
              <a:buChar char="•"/>
            </a:pPr>
            <a:r>
              <a:rPr lang="en-US" b="1" dirty="0"/>
              <a:t>PSNR (Peak Signal-to-Noise Ratio)</a:t>
            </a:r>
          </a:p>
          <a:p>
            <a:pPr marL="291704" indent="-285750">
              <a:buFont typeface="Arial" panose="020B0604020202020204" pitchFamily="34" charset="0"/>
              <a:buChar char="•"/>
            </a:pPr>
            <a:r>
              <a:rPr lang="en-US" b="1" dirty="0"/>
              <a:t>SSIM (</a:t>
            </a:r>
            <a:r>
              <a:rPr lang="it-IT" b="1" i="0" dirty="0" err="1">
                <a:effectLst/>
              </a:rPr>
              <a:t>Structural</a:t>
            </a:r>
            <a:r>
              <a:rPr lang="it-IT" b="1" i="0" dirty="0">
                <a:effectLst/>
              </a:rPr>
              <a:t> </a:t>
            </a:r>
            <a:r>
              <a:rPr lang="it-IT" b="1" dirty="0" err="1"/>
              <a:t>S</a:t>
            </a:r>
            <a:r>
              <a:rPr lang="it-IT" b="1" i="0" dirty="0" err="1">
                <a:effectLst/>
              </a:rPr>
              <a:t>imilarity</a:t>
            </a:r>
            <a:r>
              <a:rPr lang="it-IT" b="1" i="0" dirty="0">
                <a:effectLst/>
              </a:rPr>
              <a:t> Index </a:t>
            </a:r>
            <a:r>
              <a:rPr lang="it-IT" b="1" dirty="0" err="1"/>
              <a:t>M</a:t>
            </a:r>
            <a:r>
              <a:rPr lang="it-IT" b="1" i="0" dirty="0" err="1">
                <a:effectLst/>
              </a:rPr>
              <a:t>easure</a:t>
            </a:r>
            <a:r>
              <a:rPr lang="en-US" b="1" dirty="0"/>
              <a:t>)</a:t>
            </a:r>
          </a:p>
          <a:p>
            <a:pPr marL="291704" indent="-285750">
              <a:buFont typeface="Arial" panose="020B0604020202020204" pitchFamily="34" charset="0"/>
              <a:buChar char="•"/>
            </a:pPr>
            <a:r>
              <a:rPr lang="en-US" b="1" dirty="0"/>
              <a:t>LPIPS (</a:t>
            </a:r>
            <a:r>
              <a:rPr lang="en-US" b="1" i="0" dirty="0">
                <a:effectLst/>
              </a:rPr>
              <a:t>Learned Perceptual Image Patch Similarity)</a:t>
            </a:r>
            <a:r>
              <a:rPr lang="en-US" b="1" dirty="0"/>
              <a:t>	</a:t>
            </a:r>
            <a:endParaRPr lang="it-IT" b="1" dirty="0"/>
          </a:p>
        </p:txBody>
      </p:sp>
    </p:spTree>
    <p:extLst>
      <p:ext uri="{BB962C8B-B14F-4D97-AF65-F5344CB8AC3E}">
        <p14:creationId xmlns:p14="http://schemas.microsoft.com/office/powerpoint/2010/main" val="3269876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B418667C-E371-C146-8675-36A22A3BDD5E}"/>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mc:AlternateContent xmlns:mc="http://schemas.openxmlformats.org/markup-compatibility/2006" xmlns:a14="http://schemas.microsoft.com/office/drawing/2010/main">
        <mc:Choice Requires="a14">
          <p:sp>
            <p:nvSpPr>
              <p:cNvPr id="3" name="Segnaposto testo 2">
                <a:extLst>
                  <a:ext uri="{FF2B5EF4-FFF2-40B4-BE49-F238E27FC236}">
                    <a16:creationId xmlns:a16="http://schemas.microsoft.com/office/drawing/2014/main" id="{9BDD4492-39CC-4849-B705-53CF271D1DC6}"/>
                  </a:ext>
                </a:extLst>
              </p:cNvPr>
              <p:cNvSpPr>
                <a:spLocks noGrp="1"/>
              </p:cNvSpPr>
              <p:nvPr>
                <p:ph type="body" sz="quarter" idx="13"/>
              </p:nvPr>
            </p:nvSpPr>
            <p:spPr>
              <a:xfrm>
                <a:off x="714375" y="1814983"/>
                <a:ext cx="8103948" cy="4512666"/>
              </a:xfrm>
            </p:spPr>
            <p:txBody>
              <a:bodyPr/>
              <a:lstStyle/>
              <a:p>
                <a:r>
                  <a:rPr lang="en-US" dirty="0"/>
                  <a:t>GAN for images is a possible type of Generative Model.</a:t>
                </a:r>
              </a:p>
              <a:p>
                <a:r>
                  <a:rPr lang="en-US" dirty="0"/>
                  <a:t>Often the process of generating an image with GAN starts with a latent variable </a:t>
                </a:r>
                <a14:m>
                  <m:oMath xmlns:m="http://schemas.openxmlformats.org/officeDocument/2006/math">
                    <m:r>
                      <a:rPr lang="it-IT" b="0" i="1" smtClean="0">
                        <a:latin typeface="Cambria Math" panose="02040503050406030204" pitchFamily="18" charset="0"/>
                      </a:rPr>
                      <m:t>𝑧</m:t>
                    </m:r>
                    <m:r>
                      <a:rPr lang="it-IT" b="0" i="1" smtClean="0">
                        <a:latin typeface="Cambria Math" panose="02040503050406030204" pitchFamily="18" charset="0"/>
                        <a:ea typeface="Cambria Math" panose="02040503050406030204" pitchFamily="18" charset="0"/>
                      </a:rPr>
                      <m:t>∈</m:t>
                    </m:r>
                    <m:sSup>
                      <m:sSupPr>
                        <m:ctrlPr>
                          <a:rPr lang="it-IT" b="0" i="1" smtClean="0">
                            <a:latin typeface="Cambria Math" panose="02040503050406030204" pitchFamily="18" charset="0"/>
                            <a:ea typeface="Cambria Math" panose="02040503050406030204" pitchFamily="18" charset="0"/>
                          </a:rPr>
                        </m:ctrlPr>
                      </m:sSupPr>
                      <m:e>
                        <m:r>
                          <a:rPr lang="it-IT" b="0" i="1" smtClean="0">
                            <a:latin typeface="Cambria Math" panose="02040503050406030204" pitchFamily="18" charset="0"/>
                            <a:ea typeface="Cambria Math" panose="02040503050406030204" pitchFamily="18" charset="0"/>
                          </a:rPr>
                          <m:t>𝑅</m:t>
                        </m:r>
                      </m:e>
                      <m:sup>
                        <m:r>
                          <a:rPr lang="it-IT" b="0" i="1" smtClean="0">
                            <a:latin typeface="Cambria Math" panose="02040503050406030204" pitchFamily="18" charset="0"/>
                            <a:ea typeface="Cambria Math" panose="02040503050406030204" pitchFamily="18" charset="0"/>
                          </a:rPr>
                          <m:t>𝑚</m:t>
                        </m:r>
                      </m:sup>
                    </m:sSup>
                  </m:oMath>
                </a14:m>
                <a:r>
                  <a:rPr lang="en-US" dirty="0"/>
                  <a:t> (multivariate gaussian).GAN for images transforms the latent variable into an image using a deterministic function which, in our case, is a neural network for </a:t>
                </a:r>
                <a:r>
                  <a:rPr lang="it-IT" dirty="0" err="1"/>
                  <a:t>which</a:t>
                </a:r>
                <a:r>
                  <a:rPr lang="en-US" dirty="0"/>
                  <a:t> we want learn the weights</a:t>
                </a:r>
              </a:p>
            </p:txBody>
          </p:sp>
        </mc:Choice>
        <mc:Fallback xmlns="">
          <p:sp>
            <p:nvSpPr>
              <p:cNvPr id="3" name="Segnaposto testo 2">
                <a:extLst>
                  <a:ext uri="{FF2B5EF4-FFF2-40B4-BE49-F238E27FC236}">
                    <a16:creationId xmlns:a16="http://schemas.microsoft.com/office/drawing/2014/main" id="{9BDD4492-39CC-4849-B705-53CF271D1DC6}"/>
                  </a:ext>
                </a:extLst>
              </p:cNvPr>
              <p:cNvSpPr>
                <a:spLocks noGrp="1" noRot="1" noChangeAspect="1" noMove="1" noResize="1" noEditPoints="1" noAdjustHandles="1" noChangeArrowheads="1" noChangeShapeType="1" noTextEdit="1"/>
              </p:cNvSpPr>
              <p:nvPr>
                <p:ph type="body" sz="quarter" idx="13"/>
              </p:nvPr>
            </p:nvSpPr>
            <p:spPr>
              <a:xfrm>
                <a:off x="714375" y="1814983"/>
                <a:ext cx="8103948" cy="4512666"/>
              </a:xfrm>
              <a:blipFill>
                <a:blip r:embed="rId3"/>
                <a:stretch>
                  <a:fillRect l="-526"/>
                </a:stretch>
              </a:blipFill>
            </p:spPr>
            <p:txBody>
              <a:bodyPr/>
              <a:lstStyle/>
              <a:p>
                <a:r>
                  <a:rPr lang="it-IT">
                    <a:noFill/>
                  </a:rPr>
                  <a:t> </a:t>
                </a:r>
              </a:p>
            </p:txBody>
          </p:sp>
        </mc:Fallback>
      </mc:AlternateContent>
      <p:sp>
        <p:nvSpPr>
          <p:cNvPr id="4" name="Titolo 3">
            <a:extLst>
              <a:ext uri="{FF2B5EF4-FFF2-40B4-BE49-F238E27FC236}">
                <a16:creationId xmlns:a16="http://schemas.microsoft.com/office/drawing/2014/main" id="{898D2A38-2F27-3044-8ABF-A7E3F2A84560}"/>
              </a:ext>
            </a:extLst>
          </p:cNvPr>
          <p:cNvSpPr>
            <a:spLocks noGrp="1"/>
          </p:cNvSpPr>
          <p:nvPr>
            <p:ph type="title"/>
          </p:nvPr>
        </p:nvSpPr>
        <p:spPr/>
        <p:txBody>
          <a:bodyPr/>
          <a:lstStyle/>
          <a:p>
            <a:r>
              <a:rPr lang="it-IT" dirty="0"/>
              <a:t>General </a:t>
            </a:r>
            <a:r>
              <a:rPr lang="it-IT" dirty="0" err="1"/>
              <a:t>Adversarial</a:t>
            </a:r>
            <a:r>
              <a:rPr lang="it-IT" dirty="0"/>
              <a:t> Network(GAN)</a:t>
            </a:r>
          </a:p>
        </p:txBody>
      </p:sp>
    </p:spTree>
    <p:extLst>
      <p:ext uri="{BB962C8B-B14F-4D97-AF65-F5344CB8AC3E}">
        <p14:creationId xmlns:p14="http://schemas.microsoft.com/office/powerpoint/2010/main" val="36959221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26EF58C0-2BDB-53A3-F54B-8DC471AA6C1E}"/>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618AD0F6-FC68-942B-C04A-E6EFAD08B9EC}"/>
              </a:ext>
            </a:extLst>
          </p:cNvPr>
          <p:cNvSpPr>
            <a:spLocks noGrp="1"/>
          </p:cNvSpPr>
          <p:nvPr>
            <p:ph type="body" sz="quarter" idx="13"/>
          </p:nvPr>
        </p:nvSpPr>
        <p:spPr/>
        <p:txBody>
          <a:bodyPr/>
          <a:lstStyle/>
          <a:p>
            <a:r>
              <a:rPr lang="en-US" b="1" dirty="0"/>
              <a:t>Peak Signal to Noise Ratio</a:t>
            </a:r>
            <a:r>
              <a:rPr lang="en-US" dirty="0"/>
              <a:t> is a measure usually adopted to evaluate the quality of a compressed image compared to the original. </a:t>
            </a:r>
          </a:p>
          <a:p>
            <a:r>
              <a:rPr lang="en-US" dirty="0"/>
              <a:t>This value indicates the ratio between the maximum power of a signal and the power of the noise that alters the quality of the image. </a:t>
            </a:r>
          </a:p>
          <a:p>
            <a:r>
              <a:rPr lang="en-US" dirty="0"/>
              <a:t>The higher the PSNR value the better the result.</a:t>
            </a:r>
            <a:endParaRPr lang="it-IT" dirty="0"/>
          </a:p>
        </p:txBody>
      </p:sp>
      <p:sp>
        <p:nvSpPr>
          <p:cNvPr id="4" name="Titolo 3">
            <a:extLst>
              <a:ext uri="{FF2B5EF4-FFF2-40B4-BE49-F238E27FC236}">
                <a16:creationId xmlns:a16="http://schemas.microsoft.com/office/drawing/2014/main" id="{59EC4344-D14B-CA76-3E24-AD3F56602E99}"/>
              </a:ext>
            </a:extLst>
          </p:cNvPr>
          <p:cNvSpPr>
            <a:spLocks noGrp="1"/>
          </p:cNvSpPr>
          <p:nvPr>
            <p:ph type="title"/>
          </p:nvPr>
        </p:nvSpPr>
        <p:spPr/>
        <p:txBody>
          <a:bodyPr/>
          <a:lstStyle/>
          <a:p>
            <a:r>
              <a:rPr lang="it-IT" dirty="0"/>
              <a:t>PSNR</a:t>
            </a:r>
          </a:p>
        </p:txBody>
      </p:sp>
    </p:spTree>
    <p:extLst>
      <p:ext uri="{BB962C8B-B14F-4D97-AF65-F5344CB8AC3E}">
        <p14:creationId xmlns:p14="http://schemas.microsoft.com/office/powerpoint/2010/main" val="18548745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26EF58C0-2BDB-53A3-F54B-8DC471AA6C1E}"/>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mc:AlternateContent xmlns:mc="http://schemas.openxmlformats.org/markup-compatibility/2006" xmlns:a14="http://schemas.microsoft.com/office/drawing/2010/main">
        <mc:Choice Requires="a14">
          <p:sp>
            <p:nvSpPr>
              <p:cNvPr id="3" name="Segnaposto testo 2">
                <a:extLst>
                  <a:ext uri="{FF2B5EF4-FFF2-40B4-BE49-F238E27FC236}">
                    <a16:creationId xmlns:a16="http://schemas.microsoft.com/office/drawing/2014/main" id="{618AD0F6-FC68-942B-C04A-E6EFAD08B9EC}"/>
                  </a:ext>
                </a:extLst>
              </p:cNvPr>
              <p:cNvSpPr>
                <a:spLocks noGrp="1"/>
              </p:cNvSpPr>
              <p:nvPr>
                <p:ph type="body" sz="quarter" idx="13"/>
              </p:nvPr>
            </p:nvSpPr>
            <p:spPr/>
            <p:txBody>
              <a:bodyPr/>
              <a:lstStyle/>
              <a:p>
                <a:r>
                  <a:rPr lang="it-IT" dirty="0"/>
                  <a:t>Th</a:t>
                </a:r>
                <a:r>
                  <a:rPr lang="en-US" dirty="0"/>
                  <a:t>e equation to calculate the </a:t>
                </a:r>
                <a:r>
                  <a:rPr lang="en-US" b="1" dirty="0"/>
                  <a:t>PSNR</a:t>
                </a:r>
                <a:r>
                  <a:rPr lang="en-US" dirty="0"/>
                  <a:t> is:</a:t>
                </a:r>
                <a:endParaRPr lang="it-IT" b="0" i="1" dirty="0">
                  <a:latin typeface="Cambria Math" panose="02040503050406030204" pitchFamily="18" charset="0"/>
                </a:endParaRPr>
              </a:p>
              <a:p>
                <a:pPr/>
                <a14:m>
                  <m:oMathPara xmlns:m="http://schemas.openxmlformats.org/officeDocument/2006/math">
                    <m:oMathParaPr>
                      <m:jc m:val="center"/>
                    </m:oMathParaPr>
                    <m:oMath xmlns:m="http://schemas.openxmlformats.org/officeDocument/2006/math">
                      <m:r>
                        <a:rPr lang="it-IT" b="0" i="1" smtClean="0">
                          <a:latin typeface="Cambria Math" panose="02040503050406030204" pitchFamily="18" charset="0"/>
                        </a:rPr>
                        <m:t>𝑃𝑆𝑁𝑅</m:t>
                      </m:r>
                      <m:r>
                        <a:rPr lang="it-IT" b="0" i="1" smtClean="0">
                          <a:latin typeface="Cambria Math" panose="02040503050406030204" pitchFamily="18" charset="0"/>
                        </a:rPr>
                        <m:t>=10</m:t>
                      </m:r>
                      <m:sSub>
                        <m:sSubPr>
                          <m:ctrlPr>
                            <a:rPr lang="it-IT" b="0" i="1" smtClean="0">
                              <a:latin typeface="Cambria Math" panose="02040503050406030204" pitchFamily="18" charset="0"/>
                            </a:rPr>
                          </m:ctrlPr>
                        </m:sSubPr>
                        <m:e>
                          <m:r>
                            <a:rPr lang="it-IT" b="0" i="1" smtClean="0">
                              <a:latin typeface="Cambria Math" panose="02040503050406030204" pitchFamily="18" charset="0"/>
                            </a:rPr>
                            <m:t>𝑙𝑜𝑔</m:t>
                          </m:r>
                        </m:e>
                        <m:sub>
                          <m:r>
                            <a:rPr lang="it-IT" b="0" i="1" smtClean="0">
                              <a:latin typeface="Cambria Math" panose="02040503050406030204" pitchFamily="18" charset="0"/>
                            </a:rPr>
                            <m:t>10</m:t>
                          </m:r>
                        </m:sub>
                      </m:sSub>
                      <m:f>
                        <m:fPr>
                          <m:ctrlPr>
                            <a:rPr lang="it-IT" b="0" i="1" smtClean="0">
                              <a:latin typeface="Cambria Math" panose="02040503050406030204" pitchFamily="18" charset="0"/>
                            </a:rPr>
                          </m:ctrlPr>
                        </m:fPr>
                        <m:num>
                          <m:sSup>
                            <m:sSupPr>
                              <m:ctrlPr>
                                <a:rPr lang="it-IT" b="0" i="1" smtClean="0">
                                  <a:latin typeface="Cambria Math" panose="02040503050406030204" pitchFamily="18" charset="0"/>
                                </a:rPr>
                              </m:ctrlPr>
                            </m:sSupPr>
                            <m:e>
                              <m:r>
                                <a:rPr lang="it-IT" b="0" i="1" smtClean="0">
                                  <a:latin typeface="Cambria Math" panose="02040503050406030204" pitchFamily="18" charset="0"/>
                                </a:rPr>
                                <m:t>(</m:t>
                              </m:r>
                              <m:r>
                                <a:rPr lang="it-IT" b="0" i="1" smtClean="0">
                                  <a:latin typeface="Cambria Math" panose="02040503050406030204" pitchFamily="18" charset="0"/>
                                </a:rPr>
                                <m:t>𝐿</m:t>
                              </m:r>
                              <m:r>
                                <a:rPr lang="it-IT" b="0" i="1" smtClean="0">
                                  <a:latin typeface="Cambria Math" panose="02040503050406030204" pitchFamily="18" charset="0"/>
                                </a:rPr>
                                <m:t>−1)</m:t>
                              </m:r>
                            </m:e>
                            <m:sup>
                              <m:r>
                                <a:rPr lang="it-IT" b="0" i="1" smtClean="0">
                                  <a:latin typeface="Cambria Math" panose="02040503050406030204" pitchFamily="18" charset="0"/>
                                </a:rPr>
                                <m:t>2</m:t>
                              </m:r>
                            </m:sup>
                          </m:sSup>
                        </m:num>
                        <m:den>
                          <m:r>
                            <a:rPr lang="it-IT" b="0" i="1" smtClean="0">
                              <a:latin typeface="Cambria Math" panose="02040503050406030204" pitchFamily="18" charset="0"/>
                            </a:rPr>
                            <m:t>𝑀𝑆𝐸</m:t>
                          </m:r>
                        </m:den>
                      </m:f>
                    </m:oMath>
                  </m:oMathPara>
                </a14:m>
                <a:endParaRPr lang="it-IT" dirty="0"/>
              </a:p>
              <a:p>
                <a:r>
                  <a:rPr lang="en-US" dirty="0"/>
                  <a:t>where 𝐿 is the value of the pixel with the highest intensity level.</a:t>
                </a:r>
              </a:p>
              <a:p>
                <a:r>
                  <a:rPr lang="it-IT" dirty="0"/>
                  <a:t>And </a:t>
                </a:r>
                <a14:m>
                  <m:oMath xmlns:m="http://schemas.openxmlformats.org/officeDocument/2006/math">
                    <m:r>
                      <a:rPr lang="it-IT" b="0" i="1" smtClean="0">
                        <a:latin typeface="Cambria Math" panose="02040503050406030204" pitchFamily="18" charset="0"/>
                      </a:rPr>
                      <m:t>𝑀𝑆𝐸</m:t>
                    </m:r>
                  </m:oMath>
                </a14:m>
                <a:r>
                  <a:rPr lang="it-IT" dirty="0"/>
                  <a:t> </a:t>
                </a:r>
                <a:r>
                  <a:rPr lang="it-IT" dirty="0" err="1"/>
                  <a:t>is</a:t>
                </a:r>
                <a:r>
                  <a:rPr lang="it-IT" dirty="0"/>
                  <a:t> the </a:t>
                </a:r>
                <a:r>
                  <a:rPr lang="it-IT" b="1" dirty="0" err="1"/>
                  <a:t>Mean</a:t>
                </a:r>
                <a:r>
                  <a:rPr lang="it-IT" b="1" dirty="0"/>
                  <a:t> </a:t>
                </a:r>
                <a:r>
                  <a:rPr lang="it-IT" b="1" dirty="0" err="1"/>
                  <a:t>Squared</a:t>
                </a:r>
                <a:r>
                  <a:rPr lang="it-IT" b="1" dirty="0"/>
                  <a:t> </a:t>
                </a:r>
                <a:r>
                  <a:rPr lang="it-IT" b="1" dirty="0" err="1"/>
                  <a:t>Error</a:t>
                </a:r>
                <a:r>
                  <a:rPr lang="it-IT" b="1" dirty="0"/>
                  <a:t> </a:t>
                </a:r>
                <a:r>
                  <a:rPr lang="it-IT" dirty="0" err="1"/>
                  <a:t>defined</a:t>
                </a:r>
                <a:r>
                  <a:rPr lang="it-IT" dirty="0"/>
                  <a:t> </a:t>
                </a:r>
                <a:r>
                  <a:rPr lang="it-IT" dirty="0" err="1"/>
                  <a:t>as</a:t>
                </a:r>
                <a:r>
                  <a:rPr lang="it-IT" dirty="0"/>
                  <a:t>:</a:t>
                </a:r>
              </a:p>
              <a:p>
                <a:pPr/>
                <a14:m>
                  <m:oMathPara xmlns:m="http://schemas.openxmlformats.org/officeDocument/2006/math">
                    <m:oMathParaPr>
                      <m:jc m:val="center"/>
                    </m:oMathParaPr>
                    <m:oMath xmlns:m="http://schemas.openxmlformats.org/officeDocument/2006/math">
                      <m:r>
                        <a:rPr lang="it-IT" b="0" i="1" smtClean="0">
                          <a:latin typeface="Cambria Math" panose="02040503050406030204" pitchFamily="18" charset="0"/>
                        </a:rPr>
                        <m:t>𝑀𝑆𝐸</m:t>
                      </m:r>
                      <m:r>
                        <a:rPr lang="it-IT" b="0" i="1" smtClean="0">
                          <a:latin typeface="Cambria Math" panose="02040503050406030204" pitchFamily="18" charset="0"/>
                        </a:rPr>
                        <m:t>=</m:t>
                      </m:r>
                      <m:f>
                        <m:fPr>
                          <m:ctrlPr>
                            <a:rPr lang="it-IT" b="0" i="1" smtClean="0">
                              <a:latin typeface="Cambria Math" panose="02040503050406030204" pitchFamily="18" charset="0"/>
                            </a:rPr>
                          </m:ctrlPr>
                        </m:fPr>
                        <m:num>
                          <m:r>
                            <a:rPr lang="it-IT" b="0" i="1" smtClean="0">
                              <a:latin typeface="Cambria Math" panose="02040503050406030204" pitchFamily="18" charset="0"/>
                            </a:rPr>
                            <m:t>1</m:t>
                          </m:r>
                        </m:num>
                        <m:den>
                          <m:r>
                            <a:rPr lang="it-IT" b="0" i="1" smtClean="0">
                              <a:latin typeface="Cambria Math" panose="02040503050406030204" pitchFamily="18" charset="0"/>
                            </a:rPr>
                            <m:t>𝑚𝑛</m:t>
                          </m:r>
                        </m:den>
                      </m:f>
                      <m:nary>
                        <m:naryPr>
                          <m:chr m:val="∑"/>
                          <m:ctrlPr>
                            <a:rPr lang="it-IT" b="0" i="1" smtClean="0">
                              <a:latin typeface="Cambria Math" panose="02040503050406030204" pitchFamily="18" charset="0"/>
                            </a:rPr>
                          </m:ctrlPr>
                        </m:naryPr>
                        <m:sub>
                          <m:r>
                            <m:rPr>
                              <m:brk m:alnAt="23"/>
                            </m:rPr>
                            <a:rPr lang="it-IT" b="0" i="1" smtClean="0">
                              <a:latin typeface="Cambria Math" panose="02040503050406030204" pitchFamily="18" charset="0"/>
                            </a:rPr>
                            <m:t>𝑖</m:t>
                          </m:r>
                          <m:r>
                            <a:rPr lang="it-IT" b="0" i="1" smtClean="0">
                              <a:latin typeface="Cambria Math" panose="02040503050406030204" pitchFamily="18" charset="0"/>
                            </a:rPr>
                            <m:t>=0</m:t>
                          </m:r>
                        </m:sub>
                        <m:sup>
                          <m:r>
                            <a:rPr lang="it-IT" b="0" i="1" smtClean="0">
                              <a:latin typeface="Cambria Math" panose="02040503050406030204" pitchFamily="18" charset="0"/>
                            </a:rPr>
                            <m:t>𝑚</m:t>
                          </m:r>
                          <m:r>
                            <a:rPr lang="it-IT" b="0" i="1" smtClean="0">
                              <a:latin typeface="Cambria Math" panose="02040503050406030204" pitchFamily="18" charset="0"/>
                            </a:rPr>
                            <m:t>−1</m:t>
                          </m:r>
                        </m:sup>
                        <m:e>
                          <m:nary>
                            <m:naryPr>
                              <m:chr m:val="∑"/>
                              <m:ctrlPr>
                                <a:rPr lang="it-IT" b="0" i="1" smtClean="0">
                                  <a:latin typeface="Cambria Math" panose="02040503050406030204" pitchFamily="18" charset="0"/>
                                </a:rPr>
                              </m:ctrlPr>
                            </m:naryPr>
                            <m:sub>
                              <m:r>
                                <m:rPr>
                                  <m:brk m:alnAt="23"/>
                                </m:rPr>
                                <a:rPr lang="it-IT" b="0" i="1" smtClean="0">
                                  <a:latin typeface="Cambria Math" panose="02040503050406030204" pitchFamily="18" charset="0"/>
                                </a:rPr>
                                <m:t>𝑗</m:t>
                              </m:r>
                              <m:r>
                                <a:rPr lang="it-IT" b="0" i="1" smtClean="0">
                                  <a:latin typeface="Cambria Math" panose="02040503050406030204" pitchFamily="18" charset="0"/>
                                </a:rPr>
                                <m:t>=0</m:t>
                              </m:r>
                            </m:sub>
                            <m:sup>
                              <m:r>
                                <a:rPr lang="it-IT" b="0" i="1" smtClean="0">
                                  <a:latin typeface="Cambria Math" panose="02040503050406030204" pitchFamily="18" charset="0"/>
                                </a:rPr>
                                <m:t>𝑛</m:t>
                              </m:r>
                              <m:r>
                                <a:rPr lang="it-IT" b="0" i="1" smtClean="0">
                                  <a:latin typeface="Cambria Math" panose="02040503050406030204" pitchFamily="18" charset="0"/>
                                </a:rPr>
                                <m:t>−1</m:t>
                              </m:r>
                            </m:sup>
                            <m:e>
                              <m:sSup>
                                <m:sSupPr>
                                  <m:ctrlPr>
                                    <a:rPr lang="it-IT" b="0" i="1" smtClean="0">
                                      <a:latin typeface="Cambria Math" panose="02040503050406030204" pitchFamily="18" charset="0"/>
                                    </a:rPr>
                                  </m:ctrlPr>
                                </m:sSupPr>
                                <m:e>
                                  <m:r>
                                    <a:rPr lang="it-IT" i="1">
                                      <a:latin typeface="Cambria Math" panose="02040503050406030204" pitchFamily="18" charset="0"/>
                                    </a:rPr>
                                    <m:t>(</m:t>
                                  </m:r>
                                  <m:r>
                                    <a:rPr lang="it-IT" i="1">
                                      <a:latin typeface="Cambria Math" panose="02040503050406030204" pitchFamily="18" charset="0"/>
                                    </a:rPr>
                                    <m:t>𝑂</m:t>
                                  </m:r>
                                  <m:d>
                                    <m:dPr>
                                      <m:ctrlPr>
                                        <a:rPr lang="it-IT" i="1">
                                          <a:latin typeface="Cambria Math" panose="02040503050406030204" pitchFamily="18" charset="0"/>
                                        </a:rPr>
                                      </m:ctrlPr>
                                    </m:dPr>
                                    <m:e>
                                      <m:r>
                                        <a:rPr lang="it-IT" i="1">
                                          <a:latin typeface="Cambria Math" panose="02040503050406030204" pitchFamily="18" charset="0"/>
                                        </a:rPr>
                                        <m:t>𝑖</m:t>
                                      </m:r>
                                      <m:r>
                                        <a:rPr lang="it-IT" i="1">
                                          <a:latin typeface="Cambria Math" panose="02040503050406030204" pitchFamily="18" charset="0"/>
                                        </a:rPr>
                                        <m:t>,</m:t>
                                      </m:r>
                                      <m:r>
                                        <a:rPr lang="it-IT" i="1">
                                          <a:latin typeface="Cambria Math" panose="02040503050406030204" pitchFamily="18" charset="0"/>
                                        </a:rPr>
                                        <m:t>𝑗</m:t>
                                      </m:r>
                                    </m:e>
                                  </m:d>
                                  <m:r>
                                    <a:rPr lang="it-IT" i="1">
                                      <a:latin typeface="Cambria Math" panose="02040503050406030204" pitchFamily="18" charset="0"/>
                                    </a:rPr>
                                    <m:t>−</m:t>
                                  </m:r>
                                  <m:r>
                                    <a:rPr lang="it-IT" i="1">
                                      <a:latin typeface="Cambria Math" panose="02040503050406030204" pitchFamily="18" charset="0"/>
                                    </a:rPr>
                                    <m:t>𝐷</m:t>
                                  </m:r>
                                  <m:r>
                                    <a:rPr lang="it-IT" i="1">
                                      <a:latin typeface="Cambria Math" panose="02040503050406030204" pitchFamily="18" charset="0"/>
                                    </a:rPr>
                                    <m:t>(</m:t>
                                  </m:r>
                                  <m:r>
                                    <a:rPr lang="it-IT" i="1">
                                      <a:latin typeface="Cambria Math" panose="02040503050406030204" pitchFamily="18" charset="0"/>
                                    </a:rPr>
                                    <m:t>𝑖</m:t>
                                  </m:r>
                                  <m:r>
                                    <a:rPr lang="it-IT" i="1">
                                      <a:latin typeface="Cambria Math" panose="02040503050406030204" pitchFamily="18" charset="0"/>
                                    </a:rPr>
                                    <m:t>,</m:t>
                                  </m:r>
                                  <m:r>
                                    <a:rPr lang="it-IT" i="1">
                                      <a:latin typeface="Cambria Math" panose="02040503050406030204" pitchFamily="18" charset="0"/>
                                    </a:rPr>
                                    <m:t>𝑗</m:t>
                                  </m:r>
                                  <m:r>
                                    <a:rPr lang="it-IT" i="1">
                                      <a:latin typeface="Cambria Math" panose="02040503050406030204" pitchFamily="18" charset="0"/>
                                    </a:rPr>
                                    <m:t>))</m:t>
                                  </m:r>
                                </m:e>
                                <m:sup>
                                  <m:r>
                                    <a:rPr lang="it-IT" b="0" i="1" smtClean="0">
                                      <a:latin typeface="Cambria Math" panose="02040503050406030204" pitchFamily="18" charset="0"/>
                                    </a:rPr>
                                    <m:t>2</m:t>
                                  </m:r>
                                </m:sup>
                              </m:sSup>
                            </m:e>
                          </m:nary>
                        </m:e>
                      </m:nary>
                    </m:oMath>
                  </m:oMathPara>
                </a14:m>
                <a:endParaRPr lang="it-IT" dirty="0"/>
              </a:p>
              <a:p>
                <a:r>
                  <a:rPr lang="it-IT" dirty="0" err="1"/>
                  <a:t>Where</a:t>
                </a:r>
                <a:r>
                  <a:rPr lang="it-IT" dirty="0"/>
                  <a:t> </a:t>
                </a:r>
                <a14:m>
                  <m:oMath xmlns:m="http://schemas.openxmlformats.org/officeDocument/2006/math">
                    <m:r>
                      <a:rPr lang="it-IT" b="0" i="1" smtClean="0">
                        <a:latin typeface="Cambria Math" panose="02040503050406030204" pitchFamily="18" charset="0"/>
                      </a:rPr>
                      <m:t>𝑂</m:t>
                    </m:r>
                    <m:r>
                      <a:rPr lang="it-IT" b="0" i="1" smtClean="0">
                        <a:latin typeface="Cambria Math" panose="02040503050406030204" pitchFamily="18" charset="0"/>
                      </a:rPr>
                      <m:t>  </m:t>
                    </m:r>
                  </m:oMath>
                </a14:m>
                <a:r>
                  <a:rPr lang="it-IT" dirty="0"/>
                  <a:t>and </a:t>
                </a:r>
                <a14:m>
                  <m:oMath xmlns:m="http://schemas.openxmlformats.org/officeDocument/2006/math">
                    <m:r>
                      <a:rPr lang="it-IT" b="0" i="1" smtClean="0">
                        <a:latin typeface="Cambria Math" panose="02040503050406030204" pitchFamily="18" charset="0"/>
                      </a:rPr>
                      <m:t>𝐷</m:t>
                    </m:r>
                  </m:oMath>
                </a14:m>
                <a:r>
                  <a:rPr lang="it-IT" dirty="0"/>
                  <a:t> are the </a:t>
                </a:r>
                <a:r>
                  <a:rPr lang="it-IT" dirty="0" err="1"/>
                  <a:t>two</a:t>
                </a:r>
                <a:r>
                  <a:rPr lang="it-IT" dirty="0"/>
                  <a:t> images.</a:t>
                </a:r>
              </a:p>
            </p:txBody>
          </p:sp>
        </mc:Choice>
        <mc:Fallback xmlns="">
          <p:sp>
            <p:nvSpPr>
              <p:cNvPr id="3" name="Segnaposto testo 2">
                <a:extLst>
                  <a:ext uri="{FF2B5EF4-FFF2-40B4-BE49-F238E27FC236}">
                    <a16:creationId xmlns:a16="http://schemas.microsoft.com/office/drawing/2014/main" id="{618AD0F6-FC68-942B-C04A-E6EFAD08B9EC}"/>
                  </a:ext>
                </a:extLst>
              </p:cNvPr>
              <p:cNvSpPr>
                <a:spLocks noGrp="1" noRot="1" noChangeAspect="1" noMove="1" noResize="1" noEditPoints="1" noAdjustHandles="1" noChangeArrowheads="1" noChangeShapeType="1" noTextEdit="1"/>
              </p:cNvSpPr>
              <p:nvPr>
                <p:ph type="body" sz="quarter" idx="13"/>
              </p:nvPr>
            </p:nvSpPr>
            <p:spPr>
              <a:blipFill>
                <a:blip r:embed="rId2"/>
                <a:stretch>
                  <a:fillRect l="-526"/>
                </a:stretch>
              </a:blipFill>
            </p:spPr>
            <p:txBody>
              <a:bodyPr/>
              <a:lstStyle/>
              <a:p>
                <a:r>
                  <a:rPr lang="it-IT">
                    <a:noFill/>
                  </a:rPr>
                  <a:t> </a:t>
                </a:r>
              </a:p>
            </p:txBody>
          </p:sp>
        </mc:Fallback>
      </mc:AlternateContent>
      <p:sp>
        <p:nvSpPr>
          <p:cNvPr id="4" name="Titolo 3">
            <a:extLst>
              <a:ext uri="{FF2B5EF4-FFF2-40B4-BE49-F238E27FC236}">
                <a16:creationId xmlns:a16="http://schemas.microsoft.com/office/drawing/2014/main" id="{59EC4344-D14B-CA76-3E24-AD3F56602E99}"/>
              </a:ext>
            </a:extLst>
          </p:cNvPr>
          <p:cNvSpPr>
            <a:spLocks noGrp="1"/>
          </p:cNvSpPr>
          <p:nvPr>
            <p:ph type="title"/>
          </p:nvPr>
        </p:nvSpPr>
        <p:spPr/>
        <p:txBody>
          <a:bodyPr/>
          <a:lstStyle/>
          <a:p>
            <a:r>
              <a:rPr lang="it-IT" dirty="0"/>
              <a:t>PSNR</a:t>
            </a:r>
          </a:p>
        </p:txBody>
      </p:sp>
    </p:spTree>
    <p:extLst>
      <p:ext uri="{BB962C8B-B14F-4D97-AF65-F5344CB8AC3E}">
        <p14:creationId xmlns:p14="http://schemas.microsoft.com/office/powerpoint/2010/main" val="9023279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CFF5E846-9DB4-36A0-9F7F-9952F33F578C}"/>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261B857B-607D-D9BB-85BB-B56D76F9D523}"/>
              </a:ext>
            </a:extLst>
          </p:cNvPr>
          <p:cNvSpPr>
            <a:spLocks noGrp="1"/>
          </p:cNvSpPr>
          <p:nvPr>
            <p:ph type="body" sz="quarter" idx="13"/>
          </p:nvPr>
        </p:nvSpPr>
        <p:spPr>
          <a:xfrm>
            <a:off x="714375" y="1805502"/>
            <a:ext cx="8103948" cy="4470050"/>
          </a:xfrm>
        </p:spPr>
        <p:txBody>
          <a:bodyPr/>
          <a:lstStyle/>
          <a:p>
            <a:r>
              <a:rPr lang="en-US" b="1" dirty="0"/>
              <a:t>Structural Similarity Index Measure </a:t>
            </a:r>
            <a:r>
              <a:rPr lang="en-US" dirty="0"/>
              <a:t>is a measure to calculate the perceptual quality of digital images.</a:t>
            </a:r>
          </a:p>
          <a:p>
            <a:r>
              <a:rPr lang="en-US" dirty="0"/>
              <a:t>SSIM estimates the degradation of an image compared to the original image by analyzing the changing in the structural, luminance and contrast information.</a:t>
            </a:r>
          </a:p>
          <a:p>
            <a:r>
              <a:rPr lang="en-US" dirty="0"/>
              <a:t>The higher the SSIM value the better the result.</a:t>
            </a:r>
            <a:endParaRPr lang="it-IT" dirty="0"/>
          </a:p>
        </p:txBody>
      </p:sp>
      <p:sp>
        <p:nvSpPr>
          <p:cNvPr id="4" name="Titolo 3">
            <a:extLst>
              <a:ext uri="{FF2B5EF4-FFF2-40B4-BE49-F238E27FC236}">
                <a16:creationId xmlns:a16="http://schemas.microsoft.com/office/drawing/2014/main" id="{AEC5318C-F597-5749-7F32-9F483343E6B6}"/>
              </a:ext>
            </a:extLst>
          </p:cNvPr>
          <p:cNvSpPr>
            <a:spLocks noGrp="1"/>
          </p:cNvSpPr>
          <p:nvPr>
            <p:ph type="title"/>
          </p:nvPr>
        </p:nvSpPr>
        <p:spPr/>
        <p:txBody>
          <a:bodyPr/>
          <a:lstStyle/>
          <a:p>
            <a:r>
              <a:rPr lang="it-IT" dirty="0"/>
              <a:t>SSIM</a:t>
            </a:r>
          </a:p>
        </p:txBody>
      </p:sp>
    </p:spTree>
    <p:extLst>
      <p:ext uri="{BB962C8B-B14F-4D97-AF65-F5344CB8AC3E}">
        <p14:creationId xmlns:p14="http://schemas.microsoft.com/office/powerpoint/2010/main" val="10447581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CFF5E846-9DB4-36A0-9F7F-9952F33F578C}"/>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mc:AlternateContent xmlns:mc="http://schemas.openxmlformats.org/markup-compatibility/2006" xmlns:a14="http://schemas.microsoft.com/office/drawing/2010/main">
        <mc:Choice Requires="a14">
          <p:sp>
            <p:nvSpPr>
              <p:cNvPr id="3" name="Segnaposto testo 2">
                <a:extLst>
                  <a:ext uri="{FF2B5EF4-FFF2-40B4-BE49-F238E27FC236}">
                    <a16:creationId xmlns:a16="http://schemas.microsoft.com/office/drawing/2014/main" id="{261B857B-607D-D9BB-85BB-B56D76F9D523}"/>
                  </a:ext>
                </a:extLst>
              </p:cNvPr>
              <p:cNvSpPr>
                <a:spLocks noGrp="1"/>
              </p:cNvSpPr>
              <p:nvPr>
                <p:ph type="body" sz="quarter" idx="13"/>
              </p:nvPr>
            </p:nvSpPr>
            <p:spPr/>
            <p:txBody>
              <a:bodyPr/>
              <a:lstStyle/>
              <a:p>
                <a:r>
                  <a:rPr lang="it-IT" dirty="0"/>
                  <a:t>Th</a:t>
                </a:r>
                <a:r>
                  <a:rPr lang="en-US" dirty="0"/>
                  <a:t>e equation to calculate the </a:t>
                </a:r>
                <a:r>
                  <a:rPr lang="en-US" b="1" dirty="0"/>
                  <a:t>SSIM</a:t>
                </a:r>
                <a:r>
                  <a:rPr lang="en-US" dirty="0"/>
                  <a:t> is:</a:t>
                </a:r>
              </a:p>
              <a:p>
                <a:endParaRPr lang="en-US" dirty="0"/>
              </a:p>
              <a:p>
                <a:pPr/>
                <a14:m>
                  <m:oMathPara xmlns:m="http://schemas.openxmlformats.org/officeDocument/2006/math">
                    <m:oMathParaPr>
                      <m:jc m:val="centerGroup"/>
                    </m:oMathParaPr>
                    <m:oMath xmlns:m="http://schemas.openxmlformats.org/officeDocument/2006/math">
                      <m:r>
                        <m:rPr>
                          <m:nor/>
                        </m:rPr>
                        <a:rPr lang="it-IT" dirty="0"/>
                        <m:t>SSIM</m:t>
                      </m:r>
                      <m:r>
                        <m:rPr>
                          <m:nor/>
                        </m:rPr>
                        <a:rPr lang="it-IT" dirty="0"/>
                        <m:t>(</m:t>
                      </m:r>
                      <m:r>
                        <m:rPr>
                          <m:nor/>
                        </m:rPr>
                        <a:rPr lang="it-IT" dirty="0"/>
                        <m:t>x</m:t>
                      </m:r>
                      <m:r>
                        <m:rPr>
                          <m:nor/>
                        </m:rPr>
                        <a:rPr lang="it-IT" dirty="0"/>
                        <m:t>,</m:t>
                      </m:r>
                      <m:r>
                        <m:rPr>
                          <m:nor/>
                        </m:rPr>
                        <a:rPr lang="it-IT" dirty="0"/>
                        <m:t>y</m:t>
                      </m:r>
                      <m:r>
                        <m:rPr>
                          <m:nor/>
                        </m:rPr>
                        <a:rPr lang="it-IT" dirty="0"/>
                        <m:t>)=</m:t>
                      </m:r>
                      <m:sSup>
                        <m:sSupPr>
                          <m:ctrlPr>
                            <a:rPr lang="it-IT" i="1" dirty="0" smtClean="0">
                              <a:latin typeface="Cambria Math" panose="02040503050406030204" pitchFamily="18" charset="0"/>
                            </a:rPr>
                          </m:ctrlPr>
                        </m:sSupPr>
                        <m:e>
                          <m:r>
                            <a:rPr lang="it-IT" b="0" i="1" dirty="0" smtClean="0">
                              <a:latin typeface="Cambria Math" panose="02040503050406030204" pitchFamily="18" charset="0"/>
                            </a:rPr>
                            <m:t>[</m:t>
                          </m:r>
                          <m:r>
                            <a:rPr lang="it-IT" b="0" i="1" dirty="0" smtClean="0">
                              <a:latin typeface="Cambria Math" panose="02040503050406030204" pitchFamily="18" charset="0"/>
                            </a:rPr>
                            <m:t>𝑙</m:t>
                          </m:r>
                          <m:r>
                            <a:rPr lang="it-IT" b="0" i="1" dirty="0" smtClean="0">
                              <a:latin typeface="Cambria Math" panose="02040503050406030204" pitchFamily="18" charset="0"/>
                            </a:rPr>
                            <m:t>(</m:t>
                          </m:r>
                          <m:r>
                            <a:rPr lang="it-IT" b="0" i="1" dirty="0" smtClean="0">
                              <a:latin typeface="Cambria Math" panose="02040503050406030204" pitchFamily="18" charset="0"/>
                            </a:rPr>
                            <m:t>𝑥</m:t>
                          </m:r>
                          <m:r>
                            <a:rPr lang="it-IT" b="0" i="1" dirty="0" smtClean="0">
                              <a:latin typeface="Cambria Math" panose="02040503050406030204" pitchFamily="18" charset="0"/>
                            </a:rPr>
                            <m:t>,</m:t>
                          </m:r>
                          <m:r>
                            <a:rPr lang="it-IT" b="0" i="1" dirty="0" smtClean="0">
                              <a:latin typeface="Cambria Math" panose="02040503050406030204" pitchFamily="18" charset="0"/>
                            </a:rPr>
                            <m:t>𝑦</m:t>
                          </m:r>
                          <m:r>
                            <a:rPr lang="it-IT" b="0" i="1" dirty="0" smtClean="0">
                              <a:latin typeface="Cambria Math" panose="02040503050406030204" pitchFamily="18" charset="0"/>
                            </a:rPr>
                            <m:t>)]</m:t>
                          </m:r>
                        </m:e>
                        <m:sup>
                          <m:r>
                            <a:rPr lang="it-IT" i="1" dirty="0" smtClean="0">
                              <a:latin typeface="Cambria Math" panose="02040503050406030204" pitchFamily="18" charset="0"/>
                              <a:ea typeface="Cambria Math" panose="02040503050406030204" pitchFamily="18" charset="0"/>
                            </a:rPr>
                            <m:t>𝛼</m:t>
                          </m:r>
                        </m:sup>
                      </m:sSup>
                      <m:sSup>
                        <m:sSupPr>
                          <m:ctrlPr>
                            <a:rPr lang="it-IT" i="1" dirty="0">
                              <a:latin typeface="Cambria Math" panose="02040503050406030204" pitchFamily="18" charset="0"/>
                            </a:rPr>
                          </m:ctrlPr>
                        </m:sSupPr>
                        <m:e>
                          <m:d>
                            <m:dPr>
                              <m:begChr m:val="["/>
                              <m:endChr m:val="]"/>
                              <m:ctrlPr>
                                <a:rPr lang="it-IT" i="1" dirty="0">
                                  <a:latin typeface="Cambria Math" panose="02040503050406030204" pitchFamily="18" charset="0"/>
                                </a:rPr>
                              </m:ctrlPr>
                            </m:dPr>
                            <m:e>
                              <m:r>
                                <a:rPr lang="it-IT" i="1" dirty="0">
                                  <a:latin typeface="Cambria Math" panose="02040503050406030204" pitchFamily="18" charset="0"/>
                                </a:rPr>
                                <m:t>𝑐</m:t>
                              </m:r>
                              <m:d>
                                <m:dPr>
                                  <m:ctrlPr>
                                    <a:rPr lang="it-IT" i="1" dirty="0">
                                      <a:latin typeface="Cambria Math" panose="02040503050406030204" pitchFamily="18" charset="0"/>
                                    </a:rPr>
                                  </m:ctrlPr>
                                </m:dPr>
                                <m:e>
                                  <m:r>
                                    <a:rPr lang="it-IT" i="1" dirty="0">
                                      <a:latin typeface="Cambria Math" panose="02040503050406030204" pitchFamily="18" charset="0"/>
                                    </a:rPr>
                                    <m:t>𝑥</m:t>
                                  </m:r>
                                  <m:r>
                                    <a:rPr lang="it-IT" i="1" dirty="0">
                                      <a:latin typeface="Cambria Math" panose="02040503050406030204" pitchFamily="18" charset="0"/>
                                    </a:rPr>
                                    <m:t>,</m:t>
                                  </m:r>
                                  <m:r>
                                    <a:rPr lang="it-IT" i="1" dirty="0">
                                      <a:latin typeface="Cambria Math" panose="02040503050406030204" pitchFamily="18" charset="0"/>
                                    </a:rPr>
                                    <m:t>𝑦</m:t>
                                  </m:r>
                                </m:e>
                              </m:d>
                            </m:e>
                          </m:d>
                        </m:e>
                        <m:sup>
                          <m:r>
                            <a:rPr lang="it-IT" i="1" dirty="0" smtClean="0">
                              <a:latin typeface="Cambria Math" panose="02040503050406030204" pitchFamily="18" charset="0"/>
                              <a:ea typeface="Cambria Math" panose="02040503050406030204" pitchFamily="18" charset="0"/>
                            </a:rPr>
                            <m:t>𝛽</m:t>
                          </m:r>
                        </m:sup>
                      </m:sSup>
                      <m:sSup>
                        <m:sSupPr>
                          <m:ctrlPr>
                            <a:rPr lang="it-IT" i="1" dirty="0" smtClean="0">
                              <a:latin typeface="Cambria Math" panose="02040503050406030204" pitchFamily="18" charset="0"/>
                            </a:rPr>
                          </m:ctrlPr>
                        </m:sSupPr>
                        <m:e>
                          <m:r>
                            <a:rPr lang="it-IT" i="1" dirty="0">
                              <a:latin typeface="Cambria Math" panose="02040503050406030204" pitchFamily="18" charset="0"/>
                            </a:rPr>
                            <m:t>[</m:t>
                          </m:r>
                          <m:r>
                            <a:rPr lang="it-IT" b="0" i="1" dirty="0" smtClean="0">
                              <a:latin typeface="Cambria Math" panose="02040503050406030204" pitchFamily="18" charset="0"/>
                            </a:rPr>
                            <m:t>𝑠</m:t>
                          </m:r>
                          <m:r>
                            <a:rPr lang="it-IT" i="1" dirty="0">
                              <a:latin typeface="Cambria Math" panose="02040503050406030204" pitchFamily="18" charset="0"/>
                            </a:rPr>
                            <m:t>(</m:t>
                          </m:r>
                          <m:r>
                            <a:rPr lang="it-IT" i="1" dirty="0">
                              <a:latin typeface="Cambria Math" panose="02040503050406030204" pitchFamily="18" charset="0"/>
                            </a:rPr>
                            <m:t>𝑥</m:t>
                          </m:r>
                          <m:r>
                            <a:rPr lang="it-IT" i="1" dirty="0">
                              <a:latin typeface="Cambria Math" panose="02040503050406030204" pitchFamily="18" charset="0"/>
                            </a:rPr>
                            <m:t>,</m:t>
                          </m:r>
                          <m:r>
                            <a:rPr lang="it-IT" i="1" dirty="0">
                              <a:latin typeface="Cambria Math" panose="02040503050406030204" pitchFamily="18" charset="0"/>
                            </a:rPr>
                            <m:t>𝑦</m:t>
                          </m:r>
                          <m:r>
                            <a:rPr lang="it-IT" i="1" dirty="0">
                              <a:latin typeface="Cambria Math" panose="02040503050406030204" pitchFamily="18" charset="0"/>
                            </a:rPr>
                            <m:t>)]</m:t>
                          </m:r>
                        </m:e>
                        <m:sup>
                          <m:r>
                            <a:rPr lang="it-IT" i="1" dirty="0" smtClean="0">
                              <a:latin typeface="Cambria Math" panose="02040503050406030204" pitchFamily="18" charset="0"/>
                              <a:ea typeface="Cambria Math" panose="02040503050406030204" pitchFamily="18" charset="0"/>
                            </a:rPr>
                            <m:t>𝛾</m:t>
                          </m:r>
                        </m:sup>
                      </m:sSup>
                    </m:oMath>
                  </m:oMathPara>
                </a14:m>
                <a:endParaRPr lang="it-IT" b="0" i="1" dirty="0">
                  <a:latin typeface="Cambria Math" panose="02040503050406030204" pitchFamily="18" charset="0"/>
                </a:endParaRPr>
              </a:p>
              <a:p>
                <a:r>
                  <a:rPr lang="en-US" dirty="0"/>
                  <a:t>where the three functions compare respectively the luminance, the contrast and the structure of the two images.</a:t>
                </a:r>
              </a:p>
              <a:p>
                <a:r>
                  <a:rPr lang="en-US" b="0" dirty="0">
                    <a:cs typeface="Arial" panose="020B0604020202020204" pitchFamily="34" charset="0"/>
                  </a:rPr>
                  <a:t>The constants α, β and γ denote the relative importance of each metric</a:t>
                </a:r>
                <a:r>
                  <a:rPr lang="en-US" b="0" i="1" dirty="0">
                    <a:cs typeface="Arial" panose="020B0604020202020204" pitchFamily="34" charset="0"/>
                  </a:rPr>
                  <a:t>.</a:t>
                </a:r>
                <a:endParaRPr lang="it-IT" b="0" i="1" dirty="0">
                  <a:cs typeface="Arial" panose="020B0604020202020204" pitchFamily="34" charset="0"/>
                </a:endParaRPr>
              </a:p>
            </p:txBody>
          </p:sp>
        </mc:Choice>
        <mc:Fallback xmlns="">
          <p:sp>
            <p:nvSpPr>
              <p:cNvPr id="3" name="Segnaposto testo 2">
                <a:extLst>
                  <a:ext uri="{FF2B5EF4-FFF2-40B4-BE49-F238E27FC236}">
                    <a16:creationId xmlns:a16="http://schemas.microsoft.com/office/drawing/2014/main" id="{261B857B-607D-D9BB-85BB-B56D76F9D523}"/>
                  </a:ext>
                </a:extLst>
              </p:cNvPr>
              <p:cNvSpPr>
                <a:spLocks noGrp="1" noRot="1" noChangeAspect="1" noMove="1" noResize="1" noEditPoints="1" noAdjustHandles="1" noChangeArrowheads="1" noChangeShapeType="1" noTextEdit="1"/>
              </p:cNvSpPr>
              <p:nvPr>
                <p:ph type="body" sz="quarter" idx="13"/>
              </p:nvPr>
            </p:nvSpPr>
            <p:spPr>
              <a:blipFill>
                <a:blip r:embed="rId2"/>
                <a:stretch>
                  <a:fillRect l="-526"/>
                </a:stretch>
              </a:blipFill>
            </p:spPr>
            <p:txBody>
              <a:bodyPr/>
              <a:lstStyle/>
              <a:p>
                <a:r>
                  <a:rPr lang="it-IT">
                    <a:noFill/>
                  </a:rPr>
                  <a:t> </a:t>
                </a:r>
              </a:p>
            </p:txBody>
          </p:sp>
        </mc:Fallback>
      </mc:AlternateContent>
      <p:sp>
        <p:nvSpPr>
          <p:cNvPr id="4" name="Titolo 3">
            <a:extLst>
              <a:ext uri="{FF2B5EF4-FFF2-40B4-BE49-F238E27FC236}">
                <a16:creationId xmlns:a16="http://schemas.microsoft.com/office/drawing/2014/main" id="{AEC5318C-F597-5749-7F32-9F483343E6B6}"/>
              </a:ext>
            </a:extLst>
          </p:cNvPr>
          <p:cNvSpPr>
            <a:spLocks noGrp="1"/>
          </p:cNvSpPr>
          <p:nvPr>
            <p:ph type="title"/>
          </p:nvPr>
        </p:nvSpPr>
        <p:spPr/>
        <p:txBody>
          <a:bodyPr/>
          <a:lstStyle/>
          <a:p>
            <a:r>
              <a:rPr lang="it-IT" dirty="0"/>
              <a:t>SSIM</a:t>
            </a:r>
          </a:p>
        </p:txBody>
      </p:sp>
    </p:spTree>
    <p:extLst>
      <p:ext uri="{BB962C8B-B14F-4D97-AF65-F5344CB8AC3E}">
        <p14:creationId xmlns:p14="http://schemas.microsoft.com/office/powerpoint/2010/main" val="1406909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3AF5745D-6609-9395-3811-27FAEE0FDB37}"/>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62000434-1DD0-3E0E-26FD-9CAAED4DA0A6}"/>
              </a:ext>
            </a:extLst>
          </p:cNvPr>
          <p:cNvSpPr>
            <a:spLocks noGrp="1"/>
          </p:cNvSpPr>
          <p:nvPr>
            <p:ph type="body" sz="quarter" idx="13"/>
          </p:nvPr>
        </p:nvSpPr>
        <p:spPr/>
        <p:txBody>
          <a:bodyPr/>
          <a:lstStyle/>
          <a:p>
            <a:r>
              <a:rPr lang="en-US" b="1" dirty="0"/>
              <a:t>Learned Perceptual Image Patch Similarity </a:t>
            </a:r>
            <a:r>
              <a:rPr lang="en-US" dirty="0"/>
              <a:t>is used to measure the percentage of similarity between two images.</a:t>
            </a:r>
          </a:p>
          <a:p>
            <a:r>
              <a:rPr lang="en-US" dirty="0"/>
              <a:t>To calculate this value, the two images are given as input to a model that compares the image patches. </a:t>
            </a:r>
          </a:p>
          <a:p>
            <a:r>
              <a:rPr lang="en-US" dirty="0"/>
              <a:t>Lower values means more similar images.</a:t>
            </a:r>
          </a:p>
          <a:p>
            <a:r>
              <a:rPr lang="en-US" dirty="0"/>
              <a:t>This image analysis method was introduced in 2018 by Richard Zhang et al.</a:t>
            </a:r>
          </a:p>
          <a:p>
            <a:r>
              <a:rPr lang="en-US" b="0" i="0" dirty="0">
                <a:solidFill>
                  <a:srgbClr val="262626"/>
                </a:solidFill>
                <a:effectLst/>
              </a:rPr>
              <a:t>This measure has been shown to match human </a:t>
            </a:r>
            <a:r>
              <a:rPr lang="en-US" b="0" i="0" dirty="0" err="1">
                <a:solidFill>
                  <a:srgbClr val="262626"/>
                </a:solidFill>
                <a:effectLst/>
              </a:rPr>
              <a:t>perseption</a:t>
            </a:r>
            <a:r>
              <a:rPr lang="en-US" b="0" i="0" dirty="0">
                <a:solidFill>
                  <a:srgbClr val="262626"/>
                </a:solidFill>
                <a:effectLst/>
              </a:rPr>
              <a:t> well.</a:t>
            </a:r>
            <a:endParaRPr lang="it-IT" dirty="0"/>
          </a:p>
        </p:txBody>
      </p:sp>
      <p:sp>
        <p:nvSpPr>
          <p:cNvPr id="4" name="Titolo 3">
            <a:extLst>
              <a:ext uri="{FF2B5EF4-FFF2-40B4-BE49-F238E27FC236}">
                <a16:creationId xmlns:a16="http://schemas.microsoft.com/office/drawing/2014/main" id="{6F696C0B-0B5A-D317-63EF-7FFCEBEBC60D}"/>
              </a:ext>
            </a:extLst>
          </p:cNvPr>
          <p:cNvSpPr>
            <a:spLocks noGrp="1"/>
          </p:cNvSpPr>
          <p:nvPr>
            <p:ph type="title"/>
          </p:nvPr>
        </p:nvSpPr>
        <p:spPr/>
        <p:txBody>
          <a:bodyPr/>
          <a:lstStyle/>
          <a:p>
            <a:r>
              <a:rPr lang="it-IT" dirty="0"/>
              <a:t>LPIPS</a:t>
            </a:r>
          </a:p>
        </p:txBody>
      </p:sp>
    </p:spTree>
    <p:extLst>
      <p:ext uri="{BB962C8B-B14F-4D97-AF65-F5344CB8AC3E}">
        <p14:creationId xmlns:p14="http://schemas.microsoft.com/office/powerpoint/2010/main" val="14096848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F8FDD5B8-B225-4632-EA22-8683C1B66FEE}"/>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62459830-0F97-58CE-3E06-DA08128403BB}"/>
              </a:ext>
            </a:extLst>
          </p:cNvPr>
          <p:cNvSpPr>
            <a:spLocks noGrp="1"/>
          </p:cNvSpPr>
          <p:nvPr>
            <p:ph type="body" sz="quarter" idx="13"/>
          </p:nvPr>
        </p:nvSpPr>
        <p:spPr>
          <a:xfrm>
            <a:off x="714375" y="1437040"/>
            <a:ext cx="8103948" cy="4470050"/>
          </a:xfrm>
        </p:spPr>
        <p:txBody>
          <a:bodyPr/>
          <a:lstStyle/>
          <a:p>
            <a:r>
              <a:rPr lang="en-US" dirty="0"/>
              <a:t>The previously described metrics were calculated both on the whole frame and on the foreground patches.</a:t>
            </a:r>
          </a:p>
          <a:p>
            <a:r>
              <a:rPr lang="en-US" dirty="0"/>
              <a:t>The later was done in order to evaluate eventual benefit of the modifications in reconstructing the foreground’s details. </a:t>
            </a:r>
          </a:p>
          <a:p>
            <a:r>
              <a:rPr lang="en-US" dirty="0"/>
              <a:t>The evaluation include also the processing times of the baseline and of the two modification.</a:t>
            </a:r>
            <a:endParaRPr lang="it-IT" dirty="0"/>
          </a:p>
        </p:txBody>
      </p:sp>
      <p:sp>
        <p:nvSpPr>
          <p:cNvPr id="4" name="Titolo 3">
            <a:extLst>
              <a:ext uri="{FF2B5EF4-FFF2-40B4-BE49-F238E27FC236}">
                <a16:creationId xmlns:a16="http://schemas.microsoft.com/office/drawing/2014/main" id="{5AEEB537-DEB1-A377-B911-7E09E6ADBE87}"/>
              </a:ext>
            </a:extLst>
          </p:cNvPr>
          <p:cNvSpPr>
            <a:spLocks noGrp="1"/>
          </p:cNvSpPr>
          <p:nvPr>
            <p:ph type="title"/>
          </p:nvPr>
        </p:nvSpPr>
        <p:spPr>
          <a:xfrm>
            <a:off x="714375" y="950910"/>
            <a:ext cx="8103948" cy="753199"/>
          </a:xfrm>
        </p:spPr>
        <p:txBody>
          <a:bodyPr/>
          <a:lstStyle/>
          <a:p>
            <a:r>
              <a:rPr lang="it-IT" dirty="0" err="1"/>
              <a:t>Results</a:t>
            </a:r>
            <a:r>
              <a:rPr lang="it-IT" dirty="0"/>
              <a:t>:</a:t>
            </a:r>
          </a:p>
        </p:txBody>
      </p:sp>
    </p:spTree>
    <p:extLst>
      <p:ext uri="{BB962C8B-B14F-4D97-AF65-F5344CB8AC3E}">
        <p14:creationId xmlns:p14="http://schemas.microsoft.com/office/powerpoint/2010/main" val="41614340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F8FDD5B8-B225-4632-EA22-8683C1B66FEE}"/>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62459830-0F97-58CE-3E06-DA08128403BB}"/>
              </a:ext>
            </a:extLst>
          </p:cNvPr>
          <p:cNvSpPr>
            <a:spLocks noGrp="1"/>
          </p:cNvSpPr>
          <p:nvPr>
            <p:ph type="body" sz="quarter" idx="13"/>
          </p:nvPr>
        </p:nvSpPr>
        <p:spPr>
          <a:xfrm>
            <a:off x="714375" y="1437040"/>
            <a:ext cx="8103948" cy="4470050"/>
          </a:xfrm>
        </p:spPr>
        <p:txBody>
          <a:bodyPr/>
          <a:lstStyle/>
          <a:p>
            <a:endParaRPr lang="it-IT" dirty="0"/>
          </a:p>
        </p:txBody>
      </p:sp>
      <p:sp>
        <p:nvSpPr>
          <p:cNvPr id="4" name="Titolo 3">
            <a:extLst>
              <a:ext uri="{FF2B5EF4-FFF2-40B4-BE49-F238E27FC236}">
                <a16:creationId xmlns:a16="http://schemas.microsoft.com/office/drawing/2014/main" id="{5AEEB537-DEB1-A377-B911-7E09E6ADBE87}"/>
              </a:ext>
            </a:extLst>
          </p:cNvPr>
          <p:cNvSpPr>
            <a:spLocks noGrp="1"/>
          </p:cNvSpPr>
          <p:nvPr>
            <p:ph type="title"/>
          </p:nvPr>
        </p:nvSpPr>
        <p:spPr>
          <a:xfrm>
            <a:off x="714375" y="950910"/>
            <a:ext cx="8103948" cy="753199"/>
          </a:xfrm>
        </p:spPr>
        <p:txBody>
          <a:bodyPr/>
          <a:lstStyle/>
          <a:p>
            <a:r>
              <a:rPr lang="it-IT" dirty="0" err="1"/>
              <a:t>Metrics</a:t>
            </a:r>
            <a:r>
              <a:rPr lang="it-IT" dirty="0"/>
              <a:t> </a:t>
            </a:r>
            <a:r>
              <a:rPr lang="it-IT" dirty="0" err="1"/>
              <a:t>Result</a:t>
            </a:r>
            <a:r>
              <a:rPr lang="it-IT" dirty="0"/>
              <a:t>:</a:t>
            </a:r>
          </a:p>
        </p:txBody>
      </p:sp>
      <p:graphicFrame>
        <p:nvGraphicFramePr>
          <p:cNvPr id="6" name="Tabella 6">
            <a:extLst>
              <a:ext uri="{FF2B5EF4-FFF2-40B4-BE49-F238E27FC236}">
                <a16:creationId xmlns:a16="http://schemas.microsoft.com/office/drawing/2014/main" id="{B174A356-61C7-5D2A-BFBE-8EB6054DA124}"/>
              </a:ext>
            </a:extLst>
          </p:cNvPr>
          <p:cNvGraphicFramePr>
            <a:graphicFrameLocks noGrp="1"/>
          </p:cNvGraphicFramePr>
          <p:nvPr>
            <p:extLst>
              <p:ext uri="{D42A27DB-BD31-4B8C-83A1-F6EECF244321}">
                <p14:modId xmlns:p14="http://schemas.microsoft.com/office/powerpoint/2010/main" val="712161904"/>
              </p:ext>
            </p:extLst>
          </p:nvPr>
        </p:nvGraphicFramePr>
        <p:xfrm>
          <a:off x="714375" y="1437040"/>
          <a:ext cx="8103949" cy="4944932"/>
        </p:xfrm>
        <a:graphic>
          <a:graphicData uri="http://schemas.openxmlformats.org/drawingml/2006/table">
            <a:tbl>
              <a:tblPr firstRow="1" bandRow="1">
                <a:tableStyleId>{5C22544A-7EE6-4342-B048-85BDC9FD1C3A}</a:tableStyleId>
              </a:tblPr>
              <a:tblGrid>
                <a:gridCol w="1673080">
                  <a:extLst>
                    <a:ext uri="{9D8B030D-6E8A-4147-A177-3AD203B41FA5}">
                      <a16:colId xmlns:a16="http://schemas.microsoft.com/office/drawing/2014/main" val="4250173036"/>
                    </a:ext>
                  </a:extLst>
                </a:gridCol>
                <a:gridCol w="2143623">
                  <a:extLst>
                    <a:ext uri="{9D8B030D-6E8A-4147-A177-3AD203B41FA5}">
                      <a16:colId xmlns:a16="http://schemas.microsoft.com/office/drawing/2014/main" val="4272551982"/>
                    </a:ext>
                  </a:extLst>
                </a:gridCol>
                <a:gridCol w="2143623">
                  <a:extLst>
                    <a:ext uri="{9D8B030D-6E8A-4147-A177-3AD203B41FA5}">
                      <a16:colId xmlns:a16="http://schemas.microsoft.com/office/drawing/2014/main" val="1857538613"/>
                    </a:ext>
                  </a:extLst>
                </a:gridCol>
                <a:gridCol w="2143623">
                  <a:extLst>
                    <a:ext uri="{9D8B030D-6E8A-4147-A177-3AD203B41FA5}">
                      <a16:colId xmlns:a16="http://schemas.microsoft.com/office/drawing/2014/main" val="1862869686"/>
                    </a:ext>
                  </a:extLst>
                </a:gridCol>
              </a:tblGrid>
              <a:tr h="784268">
                <a:tc>
                  <a:txBody>
                    <a:bodyPr/>
                    <a:lstStyle/>
                    <a:p>
                      <a:r>
                        <a:rPr lang="it-IT" dirty="0"/>
                        <a:t>Evaluation </a:t>
                      </a:r>
                      <a:r>
                        <a:rPr lang="it-IT" dirty="0" err="1"/>
                        <a:t>Metric</a:t>
                      </a:r>
                      <a:endParaRPr lang="it-IT" dirty="0"/>
                    </a:p>
                  </a:txBody>
                  <a:tcPr>
                    <a:lnB w="38100" cmpd="sng">
                      <a:noFill/>
                    </a:lnB>
                  </a:tcPr>
                </a:tc>
                <a:tc>
                  <a:txBody>
                    <a:bodyPr/>
                    <a:lstStyle/>
                    <a:p>
                      <a:r>
                        <a:rPr lang="it-IT" dirty="0"/>
                        <a:t>Baseline</a:t>
                      </a:r>
                    </a:p>
                  </a:txBody>
                  <a:tcPr>
                    <a:lnB w="38100" cmpd="sng">
                      <a:noFill/>
                    </a:lnB>
                  </a:tcPr>
                </a:tc>
                <a:tc>
                  <a:txBody>
                    <a:bodyPr/>
                    <a:lstStyle/>
                    <a:p>
                      <a:r>
                        <a:rPr lang="it-IT" dirty="0"/>
                        <a:t>Method1</a:t>
                      </a:r>
                    </a:p>
                  </a:txBody>
                  <a:tcPr>
                    <a:lnB w="38100" cmpd="sng">
                      <a:noFill/>
                    </a:lnB>
                  </a:tcPr>
                </a:tc>
                <a:tc>
                  <a:txBody>
                    <a:bodyPr/>
                    <a:lstStyle/>
                    <a:p>
                      <a:r>
                        <a:rPr lang="it-IT" dirty="0"/>
                        <a:t>Method2</a:t>
                      </a:r>
                    </a:p>
                  </a:txBody>
                  <a:tcPr>
                    <a:lnB w="38100" cmpd="sng">
                      <a:noFill/>
                    </a:lnB>
                  </a:tcPr>
                </a:tc>
                <a:extLst>
                  <a:ext uri="{0D108BD9-81ED-4DB2-BD59-A6C34878D82A}">
                    <a16:rowId xmlns:a16="http://schemas.microsoft.com/office/drawing/2014/main" val="3854018032"/>
                  </a:ext>
                </a:extLst>
              </a:tr>
              <a:tr h="448153">
                <a:tc gridSpan="4">
                  <a:txBody>
                    <a:bodyPr/>
                    <a:lstStyle/>
                    <a:p>
                      <a:pPr algn="ctr"/>
                      <a:r>
                        <a:rPr lang="it-IT" b="1" dirty="0">
                          <a:solidFill>
                            <a:srgbClr val="FF0000"/>
                          </a:solidFill>
                        </a:rPr>
                        <a:t>Full Frame</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hMerge="1">
                  <a:txBody>
                    <a:bodyPr/>
                    <a:lstStyle/>
                    <a:p>
                      <a:r>
                        <a:rPr lang="it-IT" dirty="0">
                          <a:solidFill>
                            <a:srgbClr val="FF0000"/>
                          </a:solidFill>
                        </a:rPr>
                        <a:t>                Full</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hMerge="1">
                  <a:txBody>
                    <a:bodyPr/>
                    <a:lstStyle/>
                    <a:p>
                      <a:endParaRPr lang="it-IT" dirty="0"/>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hMerge="1">
                  <a:txBody>
                    <a:bodyPr/>
                    <a:lstStyle/>
                    <a:p>
                      <a:endParaRPr lang="it-IT" dirty="0"/>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4070196004"/>
                  </a:ext>
                </a:extLst>
              </a:tr>
              <a:tr h="447812">
                <a:tc>
                  <a:txBody>
                    <a:bodyPr/>
                    <a:lstStyle/>
                    <a:p>
                      <a:r>
                        <a:rPr lang="it-IT" dirty="0"/>
                        <a:t>PSNR</a:t>
                      </a:r>
                    </a:p>
                  </a:txBody>
                  <a:tcPr>
                    <a:lnT w="12700" cmpd="sng">
                      <a:noFill/>
                    </a:lnT>
                  </a:tcPr>
                </a:tc>
                <a:tc>
                  <a:txBody>
                    <a:bodyPr/>
                    <a:lstStyle/>
                    <a:p>
                      <a:pPr algn="l"/>
                      <a:r>
                        <a:rPr lang="it-IT" sz="1800" b="0" i="0" kern="1200" dirty="0">
                          <a:solidFill>
                            <a:schemeClr val="dk1"/>
                          </a:solidFill>
                          <a:effectLst/>
                          <a:latin typeface="+mn-lt"/>
                          <a:ea typeface="+mn-ea"/>
                          <a:cs typeface="+mn-cs"/>
                        </a:rPr>
                        <a:t>29.605</a:t>
                      </a:r>
                      <a:endParaRPr lang="it-IT" b="0" dirty="0"/>
                    </a:p>
                  </a:txBody>
                  <a:tcPr>
                    <a:lnT w="12700" cmpd="sng">
                      <a:noFill/>
                    </a:lnT>
                  </a:tcPr>
                </a:tc>
                <a:tc>
                  <a:txBody>
                    <a:bodyPr/>
                    <a:lstStyle/>
                    <a:p>
                      <a:pPr algn="l"/>
                      <a:r>
                        <a:rPr lang="it-IT" sz="1800" b="0" i="0" kern="1200" dirty="0">
                          <a:solidFill>
                            <a:schemeClr val="dk1"/>
                          </a:solidFill>
                          <a:effectLst/>
                          <a:latin typeface="+mn-lt"/>
                          <a:ea typeface="+mn-ea"/>
                          <a:cs typeface="+mn-cs"/>
                        </a:rPr>
                        <a:t>28,260</a:t>
                      </a:r>
                      <a:endParaRPr lang="it-IT" dirty="0"/>
                    </a:p>
                  </a:txBody>
                  <a:tcPr>
                    <a:lnT w="12700" cmpd="sng">
                      <a:noFill/>
                    </a:lnT>
                  </a:tcPr>
                </a:tc>
                <a:tc>
                  <a:txBody>
                    <a:bodyPr/>
                    <a:lstStyle/>
                    <a:p>
                      <a:pPr algn="l"/>
                      <a:r>
                        <a:rPr lang="it-IT" sz="1800" b="1" i="0" kern="1200" dirty="0">
                          <a:solidFill>
                            <a:schemeClr val="dk1"/>
                          </a:solidFill>
                          <a:effectLst/>
                          <a:latin typeface="+mn-lt"/>
                          <a:ea typeface="+mn-ea"/>
                          <a:cs typeface="+mn-cs"/>
                        </a:rPr>
                        <a:t>29.655</a:t>
                      </a:r>
                      <a:endParaRPr lang="it-IT" b="1" dirty="0"/>
                    </a:p>
                  </a:txBody>
                  <a:tcPr>
                    <a:lnT w="12700" cmpd="sng">
                      <a:noFill/>
                    </a:lnT>
                  </a:tcPr>
                </a:tc>
                <a:extLst>
                  <a:ext uri="{0D108BD9-81ED-4DB2-BD59-A6C34878D82A}">
                    <a16:rowId xmlns:a16="http://schemas.microsoft.com/office/drawing/2014/main" val="3032112607"/>
                  </a:ext>
                </a:extLst>
              </a:tr>
              <a:tr h="448153">
                <a:tc>
                  <a:txBody>
                    <a:bodyPr/>
                    <a:lstStyle/>
                    <a:p>
                      <a:r>
                        <a:rPr lang="it-IT" dirty="0"/>
                        <a:t>SSIM</a:t>
                      </a:r>
                    </a:p>
                  </a:txBody>
                  <a:tcPr/>
                </a:tc>
                <a:tc>
                  <a:txBody>
                    <a:bodyPr/>
                    <a:lstStyle/>
                    <a:p>
                      <a:pPr algn="l"/>
                      <a:r>
                        <a:rPr lang="it-IT" sz="1800" b="0" i="0" kern="1200" dirty="0">
                          <a:solidFill>
                            <a:schemeClr val="dk1"/>
                          </a:solidFill>
                          <a:effectLst/>
                          <a:latin typeface="+mn-lt"/>
                          <a:ea typeface="+mn-ea"/>
                          <a:cs typeface="+mn-cs"/>
                        </a:rPr>
                        <a:t>0.940</a:t>
                      </a:r>
                      <a:endParaRPr lang="it-IT" b="0" dirty="0"/>
                    </a:p>
                  </a:txBody>
                  <a:tcPr/>
                </a:tc>
                <a:tc>
                  <a:txBody>
                    <a:bodyPr/>
                    <a:lstStyle/>
                    <a:p>
                      <a:pPr algn="l"/>
                      <a:r>
                        <a:rPr lang="it-IT" sz="1800" b="0" i="0" kern="1200" dirty="0">
                          <a:solidFill>
                            <a:schemeClr val="dk1"/>
                          </a:solidFill>
                          <a:effectLst/>
                          <a:latin typeface="+mn-lt"/>
                          <a:ea typeface="+mn-ea"/>
                          <a:cs typeface="+mn-cs"/>
                        </a:rPr>
                        <a:t>0,930</a:t>
                      </a:r>
                      <a:endParaRPr lang="it-IT" dirty="0"/>
                    </a:p>
                  </a:txBody>
                  <a:tcPr/>
                </a:tc>
                <a:tc>
                  <a:txBody>
                    <a:bodyPr/>
                    <a:lstStyle/>
                    <a:p>
                      <a:pPr algn="l"/>
                      <a:r>
                        <a:rPr lang="it-IT" sz="1800" b="1" i="0" kern="1200" dirty="0">
                          <a:solidFill>
                            <a:schemeClr val="dk1"/>
                          </a:solidFill>
                          <a:effectLst/>
                          <a:latin typeface="+mn-lt"/>
                          <a:ea typeface="+mn-ea"/>
                          <a:cs typeface="+mn-cs"/>
                        </a:rPr>
                        <a:t>0.944</a:t>
                      </a:r>
                      <a:endParaRPr lang="it-IT" b="1" dirty="0"/>
                    </a:p>
                  </a:txBody>
                  <a:tcPr/>
                </a:tc>
                <a:extLst>
                  <a:ext uri="{0D108BD9-81ED-4DB2-BD59-A6C34878D82A}">
                    <a16:rowId xmlns:a16="http://schemas.microsoft.com/office/drawing/2014/main" val="2141606510"/>
                  </a:ext>
                </a:extLst>
              </a:tr>
              <a:tr h="448153">
                <a:tc>
                  <a:txBody>
                    <a:bodyPr/>
                    <a:lstStyle/>
                    <a:p>
                      <a:r>
                        <a:rPr lang="it-IT" dirty="0"/>
                        <a:t>LPIPS</a:t>
                      </a:r>
                    </a:p>
                  </a:txBody>
                  <a:tcPr/>
                </a:tc>
                <a:tc>
                  <a:txBody>
                    <a:bodyPr/>
                    <a:lstStyle/>
                    <a:p>
                      <a:pPr algn="l"/>
                      <a:r>
                        <a:rPr lang="it-IT" sz="1800" b="1" i="0" kern="1200" dirty="0">
                          <a:solidFill>
                            <a:schemeClr val="dk1"/>
                          </a:solidFill>
                          <a:effectLst/>
                          <a:latin typeface="+mn-lt"/>
                          <a:ea typeface="+mn-ea"/>
                          <a:cs typeface="+mn-cs"/>
                        </a:rPr>
                        <a:t>0.0162</a:t>
                      </a:r>
                      <a:endParaRPr lang="it-IT" b="1" dirty="0"/>
                    </a:p>
                  </a:txBody>
                  <a:tcPr/>
                </a:tc>
                <a:tc>
                  <a:txBody>
                    <a:bodyPr/>
                    <a:lstStyle/>
                    <a:p>
                      <a:pPr algn="l"/>
                      <a:r>
                        <a:rPr lang="it-IT" sz="1800" b="0" i="0" kern="1200" dirty="0">
                          <a:solidFill>
                            <a:schemeClr val="dk1"/>
                          </a:solidFill>
                          <a:effectLst/>
                          <a:latin typeface="+mn-lt"/>
                          <a:ea typeface="+mn-ea"/>
                          <a:cs typeface="+mn-cs"/>
                        </a:rPr>
                        <a:t>0,043</a:t>
                      </a:r>
                      <a:endParaRPr lang="it-IT" dirty="0"/>
                    </a:p>
                  </a:txBody>
                  <a:tcPr/>
                </a:tc>
                <a:tc>
                  <a:txBody>
                    <a:bodyPr/>
                    <a:lstStyle/>
                    <a:p>
                      <a:pPr algn="l"/>
                      <a:r>
                        <a:rPr lang="it-IT" sz="1800" b="0" i="0" kern="1200" dirty="0">
                          <a:solidFill>
                            <a:schemeClr val="dk1"/>
                          </a:solidFill>
                          <a:effectLst/>
                          <a:latin typeface="+mn-lt"/>
                          <a:ea typeface="+mn-ea"/>
                          <a:cs typeface="+mn-cs"/>
                        </a:rPr>
                        <a:t>0.017</a:t>
                      </a:r>
                      <a:endParaRPr lang="it-IT" dirty="0"/>
                    </a:p>
                  </a:txBody>
                  <a:tcPr/>
                </a:tc>
                <a:extLst>
                  <a:ext uri="{0D108BD9-81ED-4DB2-BD59-A6C34878D82A}">
                    <a16:rowId xmlns:a16="http://schemas.microsoft.com/office/drawing/2014/main" val="296760450"/>
                  </a:ext>
                </a:extLst>
              </a:tr>
              <a:tr h="448153">
                <a:tc gridSpan="4">
                  <a:txBody>
                    <a:bodyPr/>
                    <a:lstStyle/>
                    <a:p>
                      <a:pPr algn="ctr"/>
                      <a:r>
                        <a:rPr lang="it-IT" sz="1800" b="1" i="0" kern="1200" dirty="0" err="1">
                          <a:solidFill>
                            <a:srgbClr val="FF0000"/>
                          </a:solidFill>
                          <a:effectLst/>
                          <a:latin typeface="+mn-lt"/>
                          <a:ea typeface="+mn-ea"/>
                          <a:cs typeface="+mn-cs"/>
                        </a:rPr>
                        <a:t>Foreground</a:t>
                      </a:r>
                      <a:r>
                        <a:rPr lang="it-IT" sz="1800" b="1" i="0" kern="1200" dirty="0">
                          <a:solidFill>
                            <a:srgbClr val="FF0000"/>
                          </a:solidFill>
                          <a:effectLst/>
                          <a:latin typeface="+mn-lt"/>
                          <a:ea typeface="+mn-ea"/>
                          <a:cs typeface="+mn-cs"/>
                        </a:rPr>
                        <a:t> Frame</a:t>
                      </a:r>
                      <a:endParaRPr lang="it-IT" b="1" dirty="0">
                        <a:solidFill>
                          <a:srgbClr val="FF0000"/>
                        </a:solidFill>
                      </a:endParaRPr>
                    </a:p>
                  </a:txBody>
                  <a:tcPr/>
                </a:tc>
                <a:tc hMerge="1">
                  <a:txBody>
                    <a:bodyPr/>
                    <a:lstStyle/>
                    <a:p>
                      <a:endParaRPr lang="it-IT" dirty="0"/>
                    </a:p>
                  </a:txBody>
                  <a:tcPr/>
                </a:tc>
                <a:tc hMerge="1">
                  <a:txBody>
                    <a:bodyPr/>
                    <a:lstStyle/>
                    <a:p>
                      <a:endParaRPr lang="it-IT" dirty="0"/>
                    </a:p>
                  </a:txBody>
                  <a:tcPr/>
                </a:tc>
                <a:tc hMerge="1">
                  <a:txBody>
                    <a:bodyPr/>
                    <a:lstStyle/>
                    <a:p>
                      <a:endParaRPr lang="it-IT" dirty="0"/>
                    </a:p>
                  </a:txBody>
                  <a:tcPr/>
                </a:tc>
                <a:extLst>
                  <a:ext uri="{0D108BD9-81ED-4DB2-BD59-A6C34878D82A}">
                    <a16:rowId xmlns:a16="http://schemas.microsoft.com/office/drawing/2014/main" val="406485060"/>
                  </a:ext>
                </a:extLst>
              </a:tr>
              <a:tr h="448153">
                <a:tc>
                  <a:txBody>
                    <a:bodyPr/>
                    <a:lstStyle/>
                    <a:p>
                      <a:r>
                        <a:rPr lang="it-IT" dirty="0"/>
                        <a:t>PSNR</a:t>
                      </a:r>
                    </a:p>
                  </a:txBody>
                  <a:tcPr/>
                </a:tc>
                <a:tc>
                  <a:txBody>
                    <a:bodyPr/>
                    <a:lstStyle/>
                    <a:p>
                      <a:r>
                        <a:rPr lang="it-IT" sz="1800" b="0" i="0" kern="1200" dirty="0">
                          <a:solidFill>
                            <a:schemeClr val="dk1"/>
                          </a:solidFill>
                          <a:effectLst/>
                          <a:latin typeface="+mn-lt"/>
                          <a:ea typeface="+mn-ea"/>
                          <a:cs typeface="+mn-cs"/>
                        </a:rPr>
                        <a:t>25.192 </a:t>
                      </a:r>
                      <a:r>
                        <a:rPr lang="it-IT" sz="1800" b="0" i="0" kern="1200" dirty="0">
                          <a:solidFill>
                            <a:srgbClr val="FF0000"/>
                          </a:solidFill>
                          <a:effectLst/>
                          <a:latin typeface="+mn-lt"/>
                          <a:ea typeface="+mn-ea"/>
                          <a:cs typeface="+mn-cs"/>
                        </a:rPr>
                        <a:t>(-14.9%)</a:t>
                      </a:r>
                      <a:endParaRPr lang="it-IT" dirty="0">
                        <a:solidFill>
                          <a:srgbClr val="FF0000"/>
                        </a:solidFill>
                      </a:endParaRPr>
                    </a:p>
                  </a:txBody>
                  <a:tcPr/>
                </a:tc>
                <a:tc>
                  <a:txBody>
                    <a:bodyPr/>
                    <a:lstStyle/>
                    <a:p>
                      <a:r>
                        <a:rPr lang="it-IT" sz="1800" b="0" i="0" kern="1200" dirty="0">
                          <a:solidFill>
                            <a:schemeClr val="dk1"/>
                          </a:solidFill>
                          <a:effectLst/>
                          <a:latin typeface="+mn-lt"/>
                          <a:ea typeface="+mn-ea"/>
                          <a:cs typeface="+mn-cs"/>
                        </a:rPr>
                        <a:t>24.359 </a:t>
                      </a:r>
                      <a:r>
                        <a:rPr lang="it-IT" sz="1800" b="0" i="0" kern="1200" dirty="0">
                          <a:solidFill>
                            <a:srgbClr val="FF0000"/>
                          </a:solidFill>
                          <a:effectLst/>
                          <a:latin typeface="+mn-lt"/>
                          <a:ea typeface="+mn-ea"/>
                          <a:cs typeface="+mn-cs"/>
                        </a:rPr>
                        <a:t>(-13,8%)</a:t>
                      </a:r>
                      <a:r>
                        <a:rPr lang="it-IT" sz="1800" b="0" i="0" kern="1200" dirty="0">
                          <a:solidFill>
                            <a:schemeClr val="dk1"/>
                          </a:solidFill>
                          <a:effectLst/>
                          <a:latin typeface="+mn-lt"/>
                          <a:ea typeface="+mn-ea"/>
                          <a:cs typeface="+mn-cs"/>
                        </a:rPr>
                        <a:t> </a:t>
                      </a:r>
                      <a:endParaRPr lang="it-IT" dirty="0">
                        <a:solidFill>
                          <a:srgbClr val="FF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800" b="1" i="0" kern="1200" dirty="0">
                          <a:solidFill>
                            <a:schemeClr val="dk1"/>
                          </a:solidFill>
                          <a:effectLst/>
                          <a:latin typeface="+mn-lt"/>
                          <a:ea typeface="+mn-ea"/>
                          <a:cs typeface="+mn-cs"/>
                        </a:rPr>
                        <a:t>25.394</a:t>
                      </a:r>
                      <a:r>
                        <a:rPr lang="it-IT" sz="1800" b="0" i="0" kern="1200" dirty="0">
                          <a:solidFill>
                            <a:schemeClr val="dk1"/>
                          </a:solidFill>
                          <a:effectLst/>
                          <a:latin typeface="+mn-lt"/>
                          <a:ea typeface="+mn-ea"/>
                          <a:cs typeface="+mn-cs"/>
                        </a:rPr>
                        <a:t> </a:t>
                      </a:r>
                      <a:r>
                        <a:rPr lang="it-IT" sz="1800" b="0" i="0" kern="1200" dirty="0">
                          <a:solidFill>
                            <a:srgbClr val="FF0000"/>
                          </a:solidFill>
                          <a:effectLst/>
                          <a:latin typeface="+mn-lt"/>
                          <a:ea typeface="+mn-ea"/>
                          <a:cs typeface="+mn-cs"/>
                        </a:rPr>
                        <a:t>(-14.37%)</a:t>
                      </a:r>
                      <a:endParaRPr lang="it-IT" dirty="0">
                        <a:solidFill>
                          <a:srgbClr val="FF0000"/>
                        </a:solidFill>
                      </a:endParaRPr>
                    </a:p>
                    <a:p>
                      <a:endParaRPr lang="it-IT" dirty="0">
                        <a:solidFill>
                          <a:srgbClr val="FF0000"/>
                        </a:solidFill>
                      </a:endParaRPr>
                    </a:p>
                  </a:txBody>
                  <a:tcPr/>
                </a:tc>
                <a:extLst>
                  <a:ext uri="{0D108BD9-81ED-4DB2-BD59-A6C34878D82A}">
                    <a16:rowId xmlns:a16="http://schemas.microsoft.com/office/drawing/2014/main" val="297161679"/>
                  </a:ext>
                </a:extLst>
              </a:tr>
              <a:tr h="448153">
                <a:tc>
                  <a:txBody>
                    <a:bodyPr/>
                    <a:lstStyle/>
                    <a:p>
                      <a:r>
                        <a:rPr lang="it-IT" dirty="0"/>
                        <a:t>SSIM</a:t>
                      </a:r>
                    </a:p>
                  </a:txBody>
                  <a:tcPr/>
                </a:tc>
                <a:tc>
                  <a:txBody>
                    <a:bodyPr/>
                    <a:lstStyle/>
                    <a:p>
                      <a:r>
                        <a:rPr lang="it-IT" sz="1800" b="0" i="0" kern="1200" dirty="0">
                          <a:solidFill>
                            <a:schemeClr val="dk1"/>
                          </a:solidFill>
                          <a:effectLst/>
                          <a:latin typeface="+mn-lt"/>
                          <a:ea typeface="+mn-ea"/>
                          <a:cs typeface="+mn-cs"/>
                        </a:rPr>
                        <a:t>0.841 </a:t>
                      </a:r>
                      <a:r>
                        <a:rPr lang="it-IT" sz="1800" b="0" i="0" kern="1200" dirty="0">
                          <a:solidFill>
                            <a:srgbClr val="FF0000"/>
                          </a:solidFill>
                          <a:effectLst/>
                          <a:latin typeface="+mn-lt"/>
                          <a:ea typeface="+mn-ea"/>
                          <a:cs typeface="+mn-cs"/>
                        </a:rPr>
                        <a:t>(-10.5%)</a:t>
                      </a:r>
                      <a:endParaRPr lang="it-IT" dirty="0"/>
                    </a:p>
                  </a:txBody>
                  <a:tcPr/>
                </a:tc>
                <a:tc>
                  <a:txBody>
                    <a:bodyPr/>
                    <a:lstStyle/>
                    <a:p>
                      <a:r>
                        <a:rPr lang="it-IT" sz="1800" b="0" i="0" kern="1200" dirty="0">
                          <a:solidFill>
                            <a:schemeClr val="dk1"/>
                          </a:solidFill>
                          <a:effectLst/>
                          <a:latin typeface="+mn-lt"/>
                          <a:ea typeface="+mn-ea"/>
                          <a:cs typeface="+mn-cs"/>
                        </a:rPr>
                        <a:t>0.812 </a:t>
                      </a:r>
                      <a:r>
                        <a:rPr lang="it-IT" sz="1800" b="0" i="0" kern="1200" dirty="0">
                          <a:solidFill>
                            <a:srgbClr val="FF0000"/>
                          </a:solidFill>
                          <a:effectLst/>
                          <a:latin typeface="+mn-lt"/>
                          <a:ea typeface="+mn-ea"/>
                          <a:cs typeface="+mn-cs"/>
                        </a:rPr>
                        <a:t>(-12,6%)</a:t>
                      </a:r>
                      <a:r>
                        <a:rPr lang="it-IT" sz="1800" b="0" i="0" kern="1200" dirty="0">
                          <a:solidFill>
                            <a:schemeClr val="dk1"/>
                          </a:solidFill>
                          <a:effectLst/>
                          <a:latin typeface="+mn-lt"/>
                          <a:ea typeface="+mn-ea"/>
                          <a:cs typeface="+mn-cs"/>
                        </a:rPr>
                        <a:t> </a:t>
                      </a:r>
                      <a:endParaRPr lang="it-IT" dirty="0">
                        <a:solidFill>
                          <a:srgbClr val="FF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800" b="1" i="0" kern="1200" dirty="0">
                          <a:solidFill>
                            <a:schemeClr val="dk1"/>
                          </a:solidFill>
                          <a:effectLst/>
                          <a:latin typeface="+mn-lt"/>
                          <a:ea typeface="+mn-ea"/>
                          <a:cs typeface="+mn-cs"/>
                        </a:rPr>
                        <a:t>0.846</a:t>
                      </a:r>
                      <a:r>
                        <a:rPr lang="it-IT" sz="1800" b="0" i="0" kern="1200" dirty="0">
                          <a:solidFill>
                            <a:schemeClr val="dk1"/>
                          </a:solidFill>
                          <a:effectLst/>
                          <a:latin typeface="+mn-lt"/>
                          <a:ea typeface="+mn-ea"/>
                          <a:cs typeface="+mn-cs"/>
                        </a:rPr>
                        <a:t> </a:t>
                      </a:r>
                      <a:r>
                        <a:rPr lang="it-IT" sz="1800" b="0" i="0" kern="1200" dirty="0">
                          <a:solidFill>
                            <a:srgbClr val="FF0000"/>
                          </a:solidFill>
                          <a:effectLst/>
                          <a:latin typeface="+mn-lt"/>
                          <a:ea typeface="+mn-ea"/>
                          <a:cs typeface="+mn-cs"/>
                        </a:rPr>
                        <a:t>(-10,3%)</a:t>
                      </a:r>
                      <a:endParaRPr lang="it-IT" dirty="0">
                        <a:solidFill>
                          <a:srgbClr val="FF0000"/>
                        </a:solidFill>
                      </a:endParaRPr>
                    </a:p>
                    <a:p>
                      <a:endParaRPr lang="it-IT" dirty="0">
                        <a:solidFill>
                          <a:srgbClr val="FF0000"/>
                        </a:solidFill>
                      </a:endParaRPr>
                    </a:p>
                  </a:txBody>
                  <a:tcPr/>
                </a:tc>
                <a:extLst>
                  <a:ext uri="{0D108BD9-81ED-4DB2-BD59-A6C34878D82A}">
                    <a16:rowId xmlns:a16="http://schemas.microsoft.com/office/drawing/2014/main" val="1158887436"/>
                  </a:ext>
                </a:extLst>
              </a:tr>
              <a:tr h="548712">
                <a:tc>
                  <a:txBody>
                    <a:bodyPr/>
                    <a:lstStyle/>
                    <a:p>
                      <a:r>
                        <a:rPr lang="it-IT" dirty="0"/>
                        <a:t>LPIPS</a:t>
                      </a:r>
                    </a:p>
                  </a:txBody>
                  <a:tcPr/>
                </a:tc>
                <a:tc>
                  <a:txBody>
                    <a:bodyPr/>
                    <a:lstStyle/>
                    <a:p>
                      <a:r>
                        <a:rPr lang="it-IT" sz="1800" b="1" i="0" kern="1200" dirty="0">
                          <a:solidFill>
                            <a:schemeClr val="dk1"/>
                          </a:solidFill>
                          <a:effectLst/>
                          <a:latin typeface="+mn-lt"/>
                          <a:ea typeface="+mn-ea"/>
                          <a:cs typeface="+mn-cs"/>
                        </a:rPr>
                        <a:t>0.040</a:t>
                      </a:r>
                      <a:r>
                        <a:rPr lang="it-IT" sz="1800" b="0" i="0" kern="1200" dirty="0">
                          <a:solidFill>
                            <a:schemeClr val="dk1"/>
                          </a:solidFill>
                          <a:effectLst/>
                          <a:latin typeface="+mn-lt"/>
                          <a:ea typeface="+mn-ea"/>
                          <a:cs typeface="+mn-cs"/>
                        </a:rPr>
                        <a:t> </a:t>
                      </a:r>
                      <a:r>
                        <a:rPr lang="it-IT" sz="1800" b="0" i="0" kern="1200" dirty="0">
                          <a:solidFill>
                            <a:srgbClr val="FF0000"/>
                          </a:solidFill>
                          <a:effectLst/>
                          <a:latin typeface="+mn-lt"/>
                          <a:ea typeface="+mn-ea"/>
                          <a:cs typeface="+mn-cs"/>
                        </a:rPr>
                        <a:t>(-146.92%)</a:t>
                      </a:r>
                      <a:endParaRPr lang="it-IT" dirty="0"/>
                    </a:p>
                  </a:txBody>
                  <a:tcPr/>
                </a:tc>
                <a:tc>
                  <a:txBody>
                    <a:bodyPr/>
                    <a:lstStyle/>
                    <a:p>
                      <a:r>
                        <a:rPr lang="it-IT" sz="1800" b="0" i="0" kern="1200" dirty="0">
                          <a:solidFill>
                            <a:schemeClr val="dk1"/>
                          </a:solidFill>
                          <a:effectLst/>
                          <a:latin typeface="+mn-lt"/>
                          <a:ea typeface="+mn-ea"/>
                          <a:cs typeface="+mn-cs"/>
                        </a:rPr>
                        <a:t>0.042 </a:t>
                      </a:r>
                      <a:r>
                        <a:rPr lang="it-IT" sz="1800" b="0" i="0" kern="1200" dirty="0">
                          <a:solidFill>
                            <a:srgbClr val="00B050"/>
                          </a:solidFill>
                          <a:effectLst/>
                          <a:latin typeface="+mn-lt"/>
                          <a:ea typeface="+mn-ea"/>
                          <a:cs typeface="+mn-cs"/>
                        </a:rPr>
                        <a:t>(+2,33%)</a:t>
                      </a:r>
                      <a:r>
                        <a:rPr lang="it-IT" sz="1800" b="0" i="0" kern="1200" dirty="0">
                          <a:solidFill>
                            <a:schemeClr val="dk1"/>
                          </a:solidFill>
                          <a:effectLst/>
                          <a:latin typeface="+mn-lt"/>
                          <a:ea typeface="+mn-ea"/>
                          <a:cs typeface="+mn-cs"/>
                        </a:rPr>
                        <a:t> </a:t>
                      </a:r>
                      <a:endParaRPr lang="it-IT" dirty="0">
                        <a:solidFill>
                          <a:srgbClr val="FF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800" b="0" i="0" kern="1200" dirty="0">
                          <a:solidFill>
                            <a:schemeClr val="dk1"/>
                          </a:solidFill>
                          <a:effectLst/>
                          <a:latin typeface="+mn-lt"/>
                          <a:ea typeface="+mn-ea"/>
                          <a:cs typeface="+mn-cs"/>
                        </a:rPr>
                        <a:t>0.045 </a:t>
                      </a:r>
                      <a:r>
                        <a:rPr lang="it-IT" sz="1800" b="0" i="0" kern="1200" dirty="0">
                          <a:solidFill>
                            <a:srgbClr val="FF0000"/>
                          </a:solidFill>
                          <a:effectLst/>
                          <a:latin typeface="+mn-lt"/>
                          <a:ea typeface="+mn-ea"/>
                          <a:cs typeface="+mn-cs"/>
                        </a:rPr>
                        <a:t>(-164,7%)</a:t>
                      </a:r>
                      <a:endParaRPr lang="it-IT" dirty="0">
                        <a:solidFill>
                          <a:srgbClr val="FF0000"/>
                        </a:solidFill>
                      </a:endParaRPr>
                    </a:p>
                    <a:p>
                      <a:endParaRPr lang="it-IT" dirty="0">
                        <a:solidFill>
                          <a:srgbClr val="00B050"/>
                        </a:solidFill>
                      </a:endParaRPr>
                    </a:p>
                  </a:txBody>
                  <a:tcPr/>
                </a:tc>
                <a:extLst>
                  <a:ext uri="{0D108BD9-81ED-4DB2-BD59-A6C34878D82A}">
                    <a16:rowId xmlns:a16="http://schemas.microsoft.com/office/drawing/2014/main" val="3171936219"/>
                  </a:ext>
                </a:extLst>
              </a:tr>
            </a:tbl>
          </a:graphicData>
        </a:graphic>
      </p:graphicFrame>
    </p:spTree>
    <p:extLst>
      <p:ext uri="{BB962C8B-B14F-4D97-AF65-F5344CB8AC3E}">
        <p14:creationId xmlns:p14="http://schemas.microsoft.com/office/powerpoint/2010/main" val="3697948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329845FD-99EA-3CFD-8384-31D8BEB7AEB6}"/>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01F0FF96-EEBA-A0D3-3FC8-EA9073E28B78}"/>
              </a:ext>
            </a:extLst>
          </p:cNvPr>
          <p:cNvSpPr>
            <a:spLocks noGrp="1"/>
          </p:cNvSpPr>
          <p:nvPr>
            <p:ph type="body" sz="quarter" idx="13"/>
          </p:nvPr>
        </p:nvSpPr>
        <p:spPr/>
        <p:txBody>
          <a:bodyPr/>
          <a:lstStyle/>
          <a:p>
            <a:endParaRPr lang="it-IT" dirty="0"/>
          </a:p>
        </p:txBody>
      </p:sp>
      <p:sp>
        <p:nvSpPr>
          <p:cNvPr id="4" name="Titolo 3">
            <a:extLst>
              <a:ext uri="{FF2B5EF4-FFF2-40B4-BE49-F238E27FC236}">
                <a16:creationId xmlns:a16="http://schemas.microsoft.com/office/drawing/2014/main" id="{071AEFEB-FE75-FF67-2281-860CD1A53F9B}"/>
              </a:ext>
            </a:extLst>
          </p:cNvPr>
          <p:cNvSpPr>
            <a:spLocks noGrp="1"/>
          </p:cNvSpPr>
          <p:nvPr>
            <p:ph type="title"/>
          </p:nvPr>
        </p:nvSpPr>
        <p:spPr/>
        <p:txBody>
          <a:bodyPr/>
          <a:lstStyle/>
          <a:p>
            <a:r>
              <a:rPr lang="it-IT" dirty="0"/>
              <a:t>Time processing</a:t>
            </a:r>
          </a:p>
        </p:txBody>
      </p:sp>
      <p:graphicFrame>
        <p:nvGraphicFramePr>
          <p:cNvPr id="5" name="Tabella 5">
            <a:extLst>
              <a:ext uri="{FF2B5EF4-FFF2-40B4-BE49-F238E27FC236}">
                <a16:creationId xmlns:a16="http://schemas.microsoft.com/office/drawing/2014/main" id="{6DC46B6A-25AC-99D0-E788-5F52C6737A2D}"/>
              </a:ext>
            </a:extLst>
          </p:cNvPr>
          <p:cNvGraphicFramePr>
            <a:graphicFrameLocks noGrp="1"/>
          </p:cNvGraphicFramePr>
          <p:nvPr>
            <p:extLst>
              <p:ext uri="{D42A27DB-BD31-4B8C-83A1-F6EECF244321}">
                <p14:modId xmlns:p14="http://schemas.microsoft.com/office/powerpoint/2010/main" val="1328405958"/>
              </p:ext>
            </p:extLst>
          </p:nvPr>
        </p:nvGraphicFramePr>
        <p:xfrm>
          <a:off x="1003684" y="2618509"/>
          <a:ext cx="7589596" cy="2286001"/>
        </p:xfrm>
        <a:graphic>
          <a:graphicData uri="http://schemas.openxmlformats.org/drawingml/2006/table">
            <a:tbl>
              <a:tblPr firstRow="1" bandRow="1">
                <a:tableStyleId>{5C22544A-7EE6-4342-B048-85BDC9FD1C3A}</a:tableStyleId>
              </a:tblPr>
              <a:tblGrid>
                <a:gridCol w="1897399">
                  <a:extLst>
                    <a:ext uri="{9D8B030D-6E8A-4147-A177-3AD203B41FA5}">
                      <a16:colId xmlns:a16="http://schemas.microsoft.com/office/drawing/2014/main" val="435175803"/>
                    </a:ext>
                  </a:extLst>
                </a:gridCol>
                <a:gridCol w="1897399">
                  <a:extLst>
                    <a:ext uri="{9D8B030D-6E8A-4147-A177-3AD203B41FA5}">
                      <a16:colId xmlns:a16="http://schemas.microsoft.com/office/drawing/2014/main" val="203033850"/>
                    </a:ext>
                  </a:extLst>
                </a:gridCol>
                <a:gridCol w="1897399">
                  <a:extLst>
                    <a:ext uri="{9D8B030D-6E8A-4147-A177-3AD203B41FA5}">
                      <a16:colId xmlns:a16="http://schemas.microsoft.com/office/drawing/2014/main" val="1516134670"/>
                    </a:ext>
                  </a:extLst>
                </a:gridCol>
                <a:gridCol w="1897399">
                  <a:extLst>
                    <a:ext uri="{9D8B030D-6E8A-4147-A177-3AD203B41FA5}">
                      <a16:colId xmlns:a16="http://schemas.microsoft.com/office/drawing/2014/main" val="2223222331"/>
                    </a:ext>
                  </a:extLst>
                </a:gridCol>
              </a:tblGrid>
              <a:tr h="896241">
                <a:tc>
                  <a:txBody>
                    <a:bodyPr/>
                    <a:lstStyle/>
                    <a:p>
                      <a:r>
                        <a:rPr lang="it-IT" sz="1800" b="0" i="0" kern="1200" dirty="0">
                          <a:solidFill>
                            <a:schemeClr val="lt1"/>
                          </a:solidFill>
                          <a:effectLst/>
                          <a:latin typeface="+mn-lt"/>
                          <a:ea typeface="+mn-ea"/>
                          <a:cs typeface="+mn-cs"/>
                        </a:rPr>
                        <a:t>Image </a:t>
                      </a:r>
                      <a:r>
                        <a:rPr lang="it-IT" sz="1800" b="0" i="0" kern="1200" dirty="0" err="1">
                          <a:solidFill>
                            <a:schemeClr val="lt1"/>
                          </a:solidFill>
                          <a:effectLst/>
                          <a:latin typeface="+mn-lt"/>
                          <a:ea typeface="+mn-ea"/>
                          <a:cs typeface="+mn-cs"/>
                        </a:rPr>
                        <a:t>Dimension</a:t>
                      </a:r>
                      <a:endParaRPr lang="it-IT"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800" b="0" i="0" kern="1200" dirty="0">
                          <a:solidFill>
                            <a:schemeClr val="lt1"/>
                          </a:solidFill>
                          <a:effectLst/>
                          <a:latin typeface="+mn-lt"/>
                          <a:ea typeface="+mn-ea"/>
                          <a:cs typeface="+mn-cs"/>
                        </a:rPr>
                        <a:t>Baseline</a:t>
                      </a:r>
                      <a:endParaRPr lang="it-IT" dirty="0"/>
                    </a:p>
                    <a:p>
                      <a:endParaRPr lang="it-IT" dirty="0"/>
                    </a:p>
                  </a:txBody>
                  <a:tcPr/>
                </a:tc>
                <a:tc>
                  <a:txBody>
                    <a:bodyPr/>
                    <a:lstStyle/>
                    <a:p>
                      <a:r>
                        <a:rPr lang="it-IT" sz="1800" b="0" i="0" kern="1200" dirty="0">
                          <a:solidFill>
                            <a:schemeClr val="lt1"/>
                          </a:solidFill>
                          <a:effectLst/>
                          <a:latin typeface="+mn-lt"/>
                          <a:ea typeface="+mn-ea"/>
                          <a:cs typeface="+mn-cs"/>
                        </a:rPr>
                        <a:t>Method1</a:t>
                      </a:r>
                      <a:endParaRPr lang="it-IT" dirty="0"/>
                    </a:p>
                  </a:txBody>
                  <a:tcPr/>
                </a:tc>
                <a:tc>
                  <a:txBody>
                    <a:bodyPr/>
                    <a:lstStyle/>
                    <a:p>
                      <a:r>
                        <a:rPr lang="it-IT" sz="1800" b="0" i="0" kern="1200" dirty="0">
                          <a:solidFill>
                            <a:schemeClr val="lt1"/>
                          </a:solidFill>
                          <a:effectLst/>
                          <a:latin typeface="+mn-lt"/>
                          <a:ea typeface="+mn-ea"/>
                          <a:cs typeface="+mn-cs"/>
                        </a:rPr>
                        <a:t>Method2</a:t>
                      </a:r>
                      <a:endParaRPr lang="it-IT" dirty="0"/>
                    </a:p>
                  </a:txBody>
                  <a:tcPr/>
                </a:tc>
                <a:extLst>
                  <a:ext uri="{0D108BD9-81ED-4DB2-BD59-A6C34878D82A}">
                    <a16:rowId xmlns:a16="http://schemas.microsoft.com/office/drawing/2014/main" val="2916229800"/>
                  </a:ext>
                </a:extLst>
              </a:tr>
              <a:tr h="694880">
                <a:tc>
                  <a:txBody>
                    <a:bodyPr/>
                    <a:lstStyle/>
                    <a:p>
                      <a:r>
                        <a:rPr lang="it-IT" sz="1800" b="0" i="0" kern="1200" dirty="0">
                          <a:solidFill>
                            <a:schemeClr val="dk1"/>
                          </a:solidFill>
                          <a:effectLst/>
                          <a:latin typeface="+mn-lt"/>
                          <a:ea typeface="+mn-ea"/>
                          <a:cs typeface="+mn-cs"/>
                        </a:rPr>
                        <a:t>3840x2160</a:t>
                      </a:r>
                      <a:endParaRPr lang="it-IT" dirty="0"/>
                    </a:p>
                  </a:txBody>
                  <a:tcPr/>
                </a:tc>
                <a:tc>
                  <a:txBody>
                    <a:bodyPr/>
                    <a:lstStyle/>
                    <a:p>
                      <a:r>
                        <a:rPr lang="it-IT" sz="1800" b="1" i="0" kern="1200" dirty="0">
                          <a:solidFill>
                            <a:schemeClr val="dk1"/>
                          </a:solidFill>
                          <a:effectLst/>
                          <a:latin typeface="+mn-lt"/>
                          <a:ea typeface="+mn-ea"/>
                          <a:cs typeface="+mn-cs"/>
                        </a:rPr>
                        <a:t>23.41s</a:t>
                      </a:r>
                      <a:endParaRPr lang="it-IT" b="1" dirty="0"/>
                    </a:p>
                  </a:txBody>
                  <a:tcPr/>
                </a:tc>
                <a:tc>
                  <a:txBody>
                    <a:bodyPr/>
                    <a:lstStyle/>
                    <a:p>
                      <a:r>
                        <a:rPr lang="it-IT" sz="1800" b="0" i="0" kern="1200" dirty="0">
                          <a:solidFill>
                            <a:schemeClr val="dk1"/>
                          </a:solidFill>
                          <a:effectLst/>
                          <a:latin typeface="+mn-lt"/>
                          <a:ea typeface="+mn-ea"/>
                          <a:cs typeface="+mn-cs"/>
                        </a:rPr>
                        <a:t>66,42s</a:t>
                      </a:r>
                      <a:endParaRPr lang="it-IT" dirty="0"/>
                    </a:p>
                  </a:txBody>
                  <a:tcPr/>
                </a:tc>
                <a:tc>
                  <a:txBody>
                    <a:bodyPr/>
                    <a:lstStyle/>
                    <a:p>
                      <a:r>
                        <a:rPr lang="it-IT" sz="1800" b="0" i="0" kern="1200" dirty="0">
                          <a:solidFill>
                            <a:schemeClr val="dk1"/>
                          </a:solidFill>
                          <a:effectLst/>
                          <a:latin typeface="+mn-lt"/>
                          <a:ea typeface="+mn-ea"/>
                          <a:cs typeface="+mn-cs"/>
                        </a:rPr>
                        <a:t>93,66s</a:t>
                      </a:r>
                      <a:endParaRPr lang="it-IT" dirty="0"/>
                    </a:p>
                  </a:txBody>
                  <a:tcPr/>
                </a:tc>
                <a:extLst>
                  <a:ext uri="{0D108BD9-81ED-4DB2-BD59-A6C34878D82A}">
                    <a16:rowId xmlns:a16="http://schemas.microsoft.com/office/drawing/2014/main" val="2661856109"/>
                  </a:ext>
                </a:extLst>
              </a:tr>
              <a:tr h="694880">
                <a:tc>
                  <a:txBody>
                    <a:bodyPr/>
                    <a:lstStyle/>
                    <a:p>
                      <a:r>
                        <a:rPr lang="it-IT" sz="1800" b="0" i="0" kern="1200" dirty="0">
                          <a:solidFill>
                            <a:schemeClr val="dk1"/>
                          </a:solidFill>
                          <a:effectLst/>
                          <a:latin typeface="+mn-lt"/>
                          <a:ea typeface="+mn-ea"/>
                          <a:cs typeface="+mn-cs"/>
                        </a:rPr>
                        <a:t>1280x720</a:t>
                      </a:r>
                      <a:endParaRPr lang="it-IT" dirty="0"/>
                    </a:p>
                  </a:txBody>
                  <a:tcPr/>
                </a:tc>
                <a:tc>
                  <a:txBody>
                    <a:bodyPr/>
                    <a:lstStyle/>
                    <a:p>
                      <a:r>
                        <a:rPr lang="it-IT" sz="1800" b="1" i="0" kern="1200" dirty="0">
                          <a:solidFill>
                            <a:schemeClr val="dk1"/>
                          </a:solidFill>
                          <a:effectLst/>
                          <a:latin typeface="+mn-lt"/>
                          <a:ea typeface="+mn-ea"/>
                          <a:cs typeface="+mn-cs"/>
                        </a:rPr>
                        <a:t>5.53s</a:t>
                      </a:r>
                      <a:endParaRPr lang="it-IT" b="1" dirty="0"/>
                    </a:p>
                  </a:txBody>
                  <a:tcPr/>
                </a:tc>
                <a:tc>
                  <a:txBody>
                    <a:bodyPr/>
                    <a:lstStyle/>
                    <a:p>
                      <a:r>
                        <a:rPr lang="it-IT" sz="1800" b="0" i="0" kern="1200" dirty="0">
                          <a:solidFill>
                            <a:schemeClr val="dk1"/>
                          </a:solidFill>
                          <a:effectLst/>
                          <a:latin typeface="+mn-lt"/>
                          <a:ea typeface="+mn-ea"/>
                          <a:cs typeface="+mn-cs"/>
                        </a:rPr>
                        <a:t>15,75s</a:t>
                      </a:r>
                      <a:endParaRPr lang="it-IT" dirty="0"/>
                    </a:p>
                  </a:txBody>
                  <a:tcPr/>
                </a:tc>
                <a:tc>
                  <a:txBody>
                    <a:bodyPr/>
                    <a:lstStyle/>
                    <a:p>
                      <a:r>
                        <a:rPr lang="it-IT" sz="1800" b="0" i="0" kern="1200" dirty="0">
                          <a:solidFill>
                            <a:schemeClr val="dk1"/>
                          </a:solidFill>
                          <a:effectLst/>
                          <a:latin typeface="+mn-lt"/>
                          <a:ea typeface="+mn-ea"/>
                          <a:cs typeface="+mn-cs"/>
                        </a:rPr>
                        <a:t>22.67s</a:t>
                      </a:r>
                      <a:endParaRPr lang="it-IT" dirty="0"/>
                    </a:p>
                  </a:txBody>
                  <a:tcPr/>
                </a:tc>
                <a:extLst>
                  <a:ext uri="{0D108BD9-81ED-4DB2-BD59-A6C34878D82A}">
                    <a16:rowId xmlns:a16="http://schemas.microsoft.com/office/drawing/2014/main" val="1544269733"/>
                  </a:ext>
                </a:extLst>
              </a:tr>
            </a:tbl>
          </a:graphicData>
        </a:graphic>
      </p:graphicFrame>
    </p:spTree>
    <p:extLst>
      <p:ext uri="{BB962C8B-B14F-4D97-AF65-F5344CB8AC3E}">
        <p14:creationId xmlns:p14="http://schemas.microsoft.com/office/powerpoint/2010/main" val="32238561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329845FD-99EA-3CFD-8384-31D8BEB7AEB6}"/>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01F0FF96-EEBA-A0D3-3FC8-EA9073E28B78}"/>
              </a:ext>
            </a:extLst>
          </p:cNvPr>
          <p:cNvSpPr>
            <a:spLocks noGrp="1"/>
          </p:cNvSpPr>
          <p:nvPr>
            <p:ph type="body" sz="quarter" idx="13"/>
          </p:nvPr>
        </p:nvSpPr>
        <p:spPr>
          <a:xfrm>
            <a:off x="714375" y="1437040"/>
            <a:ext cx="8103948" cy="4470050"/>
          </a:xfrm>
        </p:spPr>
        <p:txBody>
          <a:bodyPr/>
          <a:lstStyle/>
          <a:p>
            <a:r>
              <a:rPr lang="en-US" dirty="0"/>
              <a:t>The results obtained by analyzing the frames generated by the first modification were lower than the results obtained using the baseline.</a:t>
            </a:r>
          </a:p>
          <a:p>
            <a:r>
              <a:rPr lang="en-US" dirty="0"/>
              <a:t>Second modification improves the results about PSNR and SSIM compared to the baseline.</a:t>
            </a:r>
          </a:p>
          <a:p>
            <a:r>
              <a:rPr lang="en-US" dirty="0"/>
              <a:t>In terms of processing times, the first modification required three times the time needed by the baseline. The second modification required four times the time needed by the baseline.</a:t>
            </a:r>
          </a:p>
          <a:p>
            <a:r>
              <a:rPr lang="en-US" dirty="0"/>
              <a:t>The first modification improves its foreground results related to LPIPS compared to its full frame.</a:t>
            </a:r>
            <a:endParaRPr lang="it-IT" dirty="0"/>
          </a:p>
        </p:txBody>
      </p:sp>
      <p:sp>
        <p:nvSpPr>
          <p:cNvPr id="4" name="Titolo 3">
            <a:extLst>
              <a:ext uri="{FF2B5EF4-FFF2-40B4-BE49-F238E27FC236}">
                <a16:creationId xmlns:a16="http://schemas.microsoft.com/office/drawing/2014/main" id="{071AEFEB-FE75-FF67-2281-860CD1A53F9B}"/>
              </a:ext>
            </a:extLst>
          </p:cNvPr>
          <p:cNvSpPr>
            <a:spLocks noGrp="1"/>
          </p:cNvSpPr>
          <p:nvPr>
            <p:ph type="title"/>
          </p:nvPr>
        </p:nvSpPr>
        <p:spPr/>
        <p:txBody>
          <a:bodyPr/>
          <a:lstStyle/>
          <a:p>
            <a:r>
              <a:rPr lang="it-IT" dirty="0" err="1"/>
              <a:t>Conclusion</a:t>
            </a:r>
            <a:endParaRPr lang="it-IT" dirty="0"/>
          </a:p>
        </p:txBody>
      </p:sp>
    </p:spTree>
    <p:extLst>
      <p:ext uri="{BB962C8B-B14F-4D97-AF65-F5344CB8AC3E}">
        <p14:creationId xmlns:p14="http://schemas.microsoft.com/office/powerpoint/2010/main" val="22071788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329845FD-99EA-3CFD-8384-31D8BEB7AEB6}"/>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01F0FF96-EEBA-A0D3-3FC8-EA9073E28B78}"/>
              </a:ext>
            </a:extLst>
          </p:cNvPr>
          <p:cNvSpPr>
            <a:spLocks noGrp="1"/>
          </p:cNvSpPr>
          <p:nvPr>
            <p:ph type="body" sz="quarter" idx="13"/>
          </p:nvPr>
        </p:nvSpPr>
        <p:spPr/>
        <p:txBody>
          <a:bodyPr/>
          <a:lstStyle/>
          <a:p>
            <a:pPr marL="291704" indent="-285750" algn="l">
              <a:buFont typeface="Arial" panose="020B0604020202020204" pitchFamily="34" charset="0"/>
              <a:buChar char="•"/>
            </a:pPr>
            <a:r>
              <a:rPr lang="it-IT" b="0" i="0" dirty="0" err="1">
                <a:solidFill>
                  <a:srgbClr val="5D6879"/>
                </a:solidFill>
                <a:effectLst/>
                <a:latin typeface="Arial" panose="020B0604020202020204" pitchFamily="34" charset="0"/>
                <a:hlinkClick r:id="rId3"/>
              </a:rPr>
              <a:t>Original</a:t>
            </a:r>
            <a:r>
              <a:rPr lang="it-IT" b="0" i="0" dirty="0">
                <a:solidFill>
                  <a:srgbClr val="5D6879"/>
                </a:solidFill>
                <a:effectLst/>
                <a:latin typeface="Arial" panose="020B0604020202020204" pitchFamily="34" charset="0"/>
                <a:hlinkClick r:id="rId3"/>
              </a:rPr>
              <a:t> EGVSR Model</a:t>
            </a:r>
            <a:endParaRPr lang="it-IT" dirty="0">
              <a:solidFill>
                <a:srgbClr val="5D6879"/>
              </a:solidFill>
              <a:latin typeface="Arial" panose="020B0604020202020204" pitchFamily="34" charset="0"/>
            </a:endParaRPr>
          </a:p>
          <a:p>
            <a:pPr marL="291704" indent="-285750" algn="l">
              <a:buFont typeface="Arial" panose="020B0604020202020204" pitchFamily="34" charset="0"/>
              <a:buChar char="•"/>
            </a:pPr>
            <a:r>
              <a:rPr lang="it-IT" b="0" i="0" dirty="0">
                <a:solidFill>
                  <a:srgbClr val="5D6879"/>
                </a:solidFill>
                <a:effectLst/>
                <a:latin typeface="Arial" panose="020B0604020202020204" pitchFamily="34" charset="0"/>
                <a:hlinkClick r:id="rId4"/>
              </a:rPr>
              <a:t>project code</a:t>
            </a:r>
            <a:endParaRPr lang="it-IT" b="0" i="0" dirty="0">
              <a:solidFill>
                <a:srgbClr val="5D6879"/>
              </a:solidFill>
              <a:effectLst/>
              <a:latin typeface="Arial" panose="020B0604020202020204" pitchFamily="34" charset="0"/>
            </a:endParaRPr>
          </a:p>
          <a:p>
            <a:pPr marL="291704" indent="-285750" algn="l">
              <a:buFont typeface="Arial" panose="020B0604020202020204" pitchFamily="34" charset="0"/>
              <a:buChar char="•"/>
            </a:pPr>
            <a:r>
              <a:rPr lang="it-IT" b="0" i="0" dirty="0">
                <a:solidFill>
                  <a:srgbClr val="5D6879"/>
                </a:solidFill>
                <a:effectLst/>
                <a:latin typeface="Arial" panose="020B0604020202020204" pitchFamily="34" charset="0"/>
                <a:hlinkClick r:id="rId5"/>
              </a:rPr>
              <a:t>YOLOv5</a:t>
            </a:r>
            <a:endParaRPr lang="it-IT" b="0" i="0" dirty="0">
              <a:solidFill>
                <a:srgbClr val="5D6879"/>
              </a:solidFill>
              <a:effectLst/>
              <a:latin typeface="Arial" panose="020B0604020202020204" pitchFamily="34" charset="0"/>
            </a:endParaRPr>
          </a:p>
          <a:p>
            <a:pPr marL="291704" indent="-285750" algn="l">
              <a:buFont typeface="Arial" panose="020B0604020202020204" pitchFamily="34" charset="0"/>
              <a:buChar char="•"/>
            </a:pPr>
            <a:r>
              <a:rPr lang="it-IT" b="0" i="0" dirty="0">
                <a:solidFill>
                  <a:srgbClr val="5D6879"/>
                </a:solidFill>
                <a:effectLst/>
                <a:latin typeface="Arial" panose="020B0604020202020204" pitchFamily="34" charset="0"/>
                <a:hlinkClick r:id="rId6"/>
              </a:rPr>
              <a:t>YOLO</a:t>
            </a:r>
            <a:endParaRPr lang="it-IT" b="0" i="0" dirty="0">
              <a:solidFill>
                <a:srgbClr val="5D6879"/>
              </a:solidFill>
              <a:effectLst/>
              <a:latin typeface="Arial" panose="020B0604020202020204" pitchFamily="34" charset="0"/>
            </a:endParaRPr>
          </a:p>
          <a:p>
            <a:pPr marL="291704" indent="-285750" algn="l">
              <a:buFont typeface="Arial" panose="020B0604020202020204" pitchFamily="34" charset="0"/>
              <a:buChar char="•"/>
            </a:pPr>
            <a:r>
              <a:rPr lang="it-IT" b="0" i="0" dirty="0">
                <a:solidFill>
                  <a:srgbClr val="5D6879"/>
                </a:solidFill>
                <a:effectLst/>
                <a:latin typeface="Arial" panose="020B0604020202020204" pitchFamily="34" charset="0"/>
                <a:hlinkClick r:id="rId7"/>
              </a:rPr>
              <a:t>LPIPS</a:t>
            </a:r>
            <a:endParaRPr lang="it-IT" b="0" i="0" dirty="0">
              <a:solidFill>
                <a:srgbClr val="5D6879"/>
              </a:solidFill>
              <a:effectLst/>
              <a:latin typeface="Arial" panose="020B0604020202020204" pitchFamily="34" charset="0"/>
            </a:endParaRPr>
          </a:p>
          <a:p>
            <a:pPr marL="291704" indent="-285750" algn="l">
              <a:buFont typeface="Arial" panose="020B0604020202020204" pitchFamily="34" charset="0"/>
              <a:buChar char="•"/>
            </a:pPr>
            <a:r>
              <a:rPr lang="it-IT" b="0" i="0" dirty="0" err="1">
                <a:solidFill>
                  <a:srgbClr val="5D6879"/>
                </a:solidFill>
                <a:effectLst/>
                <a:latin typeface="Arial" panose="020B0604020202020204" pitchFamily="34" charset="0"/>
                <a:hlinkClick r:id="rId8"/>
              </a:rPr>
              <a:t>TecoGAN</a:t>
            </a:r>
            <a:br>
              <a:rPr lang="it-IT" b="0" i="0" dirty="0">
                <a:solidFill>
                  <a:srgbClr val="5D6879"/>
                </a:solidFill>
                <a:effectLst/>
                <a:latin typeface="Lato" panose="020F0502020204030203" pitchFamily="34" charset="0"/>
              </a:rPr>
            </a:br>
            <a:br>
              <a:rPr lang="it-IT" dirty="0"/>
            </a:br>
            <a:endParaRPr lang="it-IT" dirty="0"/>
          </a:p>
        </p:txBody>
      </p:sp>
      <p:sp>
        <p:nvSpPr>
          <p:cNvPr id="4" name="Titolo 3">
            <a:extLst>
              <a:ext uri="{FF2B5EF4-FFF2-40B4-BE49-F238E27FC236}">
                <a16:creationId xmlns:a16="http://schemas.microsoft.com/office/drawing/2014/main" id="{071AEFEB-FE75-FF67-2281-860CD1A53F9B}"/>
              </a:ext>
            </a:extLst>
          </p:cNvPr>
          <p:cNvSpPr>
            <a:spLocks noGrp="1"/>
          </p:cNvSpPr>
          <p:nvPr>
            <p:ph type="title"/>
          </p:nvPr>
        </p:nvSpPr>
        <p:spPr/>
        <p:txBody>
          <a:bodyPr/>
          <a:lstStyle/>
          <a:p>
            <a:r>
              <a:rPr lang="it-IT" dirty="0" err="1"/>
              <a:t>Bibliography</a:t>
            </a:r>
            <a:endParaRPr lang="it-IT" dirty="0"/>
          </a:p>
        </p:txBody>
      </p:sp>
    </p:spTree>
    <p:extLst>
      <p:ext uri="{BB962C8B-B14F-4D97-AF65-F5344CB8AC3E}">
        <p14:creationId xmlns:p14="http://schemas.microsoft.com/office/powerpoint/2010/main" val="26903905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B418667C-E371-C146-8675-36A22A3BDD5E}"/>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9BDD4492-39CC-4849-B705-53CF271D1DC6}"/>
              </a:ext>
            </a:extLst>
          </p:cNvPr>
          <p:cNvSpPr>
            <a:spLocks noGrp="1"/>
          </p:cNvSpPr>
          <p:nvPr>
            <p:ph type="body" sz="quarter" idx="13"/>
          </p:nvPr>
        </p:nvSpPr>
        <p:spPr>
          <a:xfrm>
            <a:off x="561109" y="1805502"/>
            <a:ext cx="8257214" cy="4522147"/>
          </a:xfrm>
        </p:spPr>
        <p:txBody>
          <a:bodyPr/>
          <a:lstStyle/>
          <a:p>
            <a:r>
              <a:rPr lang="en-US" dirty="0"/>
              <a:t>GAN consists of two modules. The </a:t>
            </a:r>
            <a:r>
              <a:rPr lang="en-US" b="1" dirty="0"/>
              <a:t>Generator,</a:t>
            </a:r>
            <a:r>
              <a:rPr lang="en-US" dirty="0"/>
              <a:t> whose purpose is to generate new images, and the </a:t>
            </a:r>
            <a:r>
              <a:rPr lang="en-US" b="1" dirty="0"/>
              <a:t>Discriminator </a:t>
            </a:r>
            <a:r>
              <a:rPr lang="en-US" dirty="0"/>
              <a:t>whose purpose is to recognize false images. The key to achieve the goal of generating real-looking images is to perform competitive-training between Generator and Discriminator.</a:t>
            </a:r>
            <a:endParaRPr lang="en-US" b="1" dirty="0"/>
          </a:p>
        </p:txBody>
      </p:sp>
      <p:sp>
        <p:nvSpPr>
          <p:cNvPr id="4" name="Titolo 3">
            <a:extLst>
              <a:ext uri="{FF2B5EF4-FFF2-40B4-BE49-F238E27FC236}">
                <a16:creationId xmlns:a16="http://schemas.microsoft.com/office/drawing/2014/main" id="{898D2A38-2F27-3044-8ABF-A7E3F2A84560}"/>
              </a:ext>
            </a:extLst>
          </p:cNvPr>
          <p:cNvSpPr>
            <a:spLocks noGrp="1"/>
          </p:cNvSpPr>
          <p:nvPr>
            <p:ph type="title"/>
          </p:nvPr>
        </p:nvSpPr>
        <p:spPr/>
        <p:txBody>
          <a:bodyPr/>
          <a:lstStyle/>
          <a:p>
            <a:r>
              <a:rPr lang="it-IT" dirty="0"/>
              <a:t>GAN </a:t>
            </a:r>
            <a:r>
              <a:rPr lang="it-IT" dirty="0" err="1"/>
              <a:t>architecture</a:t>
            </a:r>
            <a:endParaRPr lang="it-IT" dirty="0"/>
          </a:p>
        </p:txBody>
      </p:sp>
      <p:pic>
        <p:nvPicPr>
          <p:cNvPr id="6" name="Immagine 5">
            <a:extLst>
              <a:ext uri="{FF2B5EF4-FFF2-40B4-BE49-F238E27FC236}">
                <a16:creationId xmlns:a16="http://schemas.microsoft.com/office/drawing/2014/main" id="{BCC3F070-430F-B20F-298B-B8D5CAC97E5E}"/>
              </a:ext>
            </a:extLst>
          </p:cNvPr>
          <p:cNvPicPr>
            <a:picLocks noChangeAspect="1"/>
          </p:cNvPicPr>
          <p:nvPr/>
        </p:nvPicPr>
        <p:blipFill>
          <a:blip r:embed="rId3"/>
          <a:stretch>
            <a:fillRect/>
          </a:stretch>
        </p:blipFill>
        <p:spPr>
          <a:xfrm>
            <a:off x="1305763" y="3886200"/>
            <a:ext cx="6352669" cy="2581416"/>
          </a:xfrm>
          <a:prstGeom prst="rect">
            <a:avLst/>
          </a:prstGeom>
        </p:spPr>
      </p:pic>
    </p:spTree>
    <p:extLst>
      <p:ext uri="{BB962C8B-B14F-4D97-AF65-F5344CB8AC3E}">
        <p14:creationId xmlns:p14="http://schemas.microsoft.com/office/powerpoint/2010/main" val="195905566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46CFEFDF-3771-3E5B-1E39-E8840DFB9D35}"/>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5BB42B66-59DC-5476-E54D-0A08B1D7F1B1}"/>
              </a:ext>
            </a:extLst>
          </p:cNvPr>
          <p:cNvSpPr>
            <a:spLocks noGrp="1"/>
          </p:cNvSpPr>
          <p:nvPr>
            <p:ph type="body" sz="quarter" idx="13"/>
          </p:nvPr>
        </p:nvSpPr>
        <p:spPr/>
        <p:txBody>
          <a:bodyPr/>
          <a:lstStyle/>
          <a:p>
            <a:r>
              <a:rPr lang="it-IT" i="1" dirty="0"/>
              <a:t>The first </a:t>
            </a:r>
            <a:r>
              <a:rPr lang="it-IT" i="1" dirty="0" err="1"/>
              <a:t>layer</a:t>
            </a:r>
            <a:r>
              <a:rPr lang="it-IT" i="1" dirty="0"/>
              <a:t> </a:t>
            </a:r>
            <a:r>
              <a:rPr lang="it-IT" i="1" dirty="0" err="1"/>
              <a:t>is</a:t>
            </a:r>
            <a:r>
              <a:rPr lang="it-IT" i="1" dirty="0"/>
              <a:t> a </a:t>
            </a:r>
            <a:r>
              <a:rPr lang="it-IT" i="1" dirty="0" err="1"/>
              <a:t>convolutional</a:t>
            </a:r>
            <a:r>
              <a:rPr lang="it-IT" i="1" dirty="0"/>
              <a:t> </a:t>
            </a:r>
            <a:r>
              <a:rPr lang="it-IT" i="1" dirty="0" err="1"/>
              <a:t>layer,followed</a:t>
            </a:r>
            <a:r>
              <a:rPr lang="it-IT" i="1" dirty="0"/>
              <a:t> by a discriminator </a:t>
            </a:r>
            <a:r>
              <a:rPr lang="it-IT" i="1" dirty="0" err="1"/>
              <a:t>block</a:t>
            </a:r>
            <a:r>
              <a:rPr lang="it-IT" i="1" dirty="0"/>
              <a:t>.</a:t>
            </a:r>
          </a:p>
          <a:p>
            <a:r>
              <a:rPr lang="it-IT" i="1" dirty="0"/>
              <a:t>The discriminator </a:t>
            </a:r>
            <a:r>
              <a:rPr lang="it-IT" i="1" dirty="0" err="1"/>
              <a:t>block</a:t>
            </a:r>
            <a:r>
              <a:rPr lang="it-IT" i="1" dirty="0"/>
              <a:t> </a:t>
            </a:r>
            <a:r>
              <a:rPr lang="it-IT" i="1" dirty="0" err="1"/>
              <a:t>is</a:t>
            </a:r>
            <a:r>
              <a:rPr lang="it-IT" i="1" dirty="0"/>
              <a:t> made of 4 </a:t>
            </a:r>
            <a:r>
              <a:rPr lang="it-IT" i="1" dirty="0" err="1"/>
              <a:t>block</a:t>
            </a:r>
            <a:r>
              <a:rPr lang="it-IT" i="1" dirty="0"/>
              <a:t>:</a:t>
            </a:r>
          </a:p>
          <a:p>
            <a:pPr algn="ctr"/>
            <a:r>
              <a:rPr lang="it-IT" b="1" i="0" dirty="0" err="1">
                <a:effectLst/>
                <a:latin typeface="Arial" panose="020B0604020202020204" pitchFamily="34" charset="0"/>
              </a:rPr>
              <a:t>block</a:t>
            </a:r>
            <a:r>
              <a:rPr lang="it-IT" b="0" i="0" dirty="0">
                <a:effectLst/>
                <a:latin typeface="Arial" panose="020B0604020202020204" pitchFamily="34" charset="0"/>
              </a:rPr>
              <a:t>={Conv2d→BatchNorma2d→LeakyReLU}</a:t>
            </a:r>
            <a:endParaRPr lang="it-IT" i="1" dirty="0"/>
          </a:p>
          <a:p>
            <a:r>
              <a:rPr lang="it-IT" i="1" dirty="0"/>
              <a:t>The discriminator </a:t>
            </a:r>
            <a:r>
              <a:rPr lang="it-IT" i="1" dirty="0" err="1"/>
              <a:t>block</a:t>
            </a:r>
            <a:r>
              <a:rPr lang="it-IT" i="1" dirty="0"/>
              <a:t> </a:t>
            </a:r>
            <a:r>
              <a:rPr lang="it-IT" i="1" dirty="0" err="1"/>
              <a:t>perform</a:t>
            </a:r>
            <a:r>
              <a:rPr lang="it-IT" i="1" dirty="0"/>
              <a:t> a </a:t>
            </a:r>
            <a:r>
              <a:rPr lang="it-IT" i="1" dirty="0" err="1"/>
              <a:t>downsample</a:t>
            </a:r>
            <a:r>
              <a:rPr lang="it-IT" i="1" dirty="0"/>
              <a:t> 16x</a:t>
            </a:r>
          </a:p>
          <a:p>
            <a:r>
              <a:rPr lang="it-IT" i="1" dirty="0" err="1"/>
              <a:t>Finally</a:t>
            </a:r>
            <a:r>
              <a:rPr lang="it-IT" i="1" dirty="0"/>
              <a:t> the last </a:t>
            </a:r>
            <a:r>
              <a:rPr lang="it-IT" i="1" dirty="0" err="1"/>
              <a:t>layer</a:t>
            </a:r>
            <a:r>
              <a:rPr lang="it-IT" i="1" dirty="0"/>
              <a:t> </a:t>
            </a:r>
            <a:r>
              <a:rPr lang="it-IT" i="1" dirty="0" err="1"/>
              <a:t>is</a:t>
            </a:r>
            <a:r>
              <a:rPr lang="it-IT" i="1" dirty="0"/>
              <a:t> a dense </a:t>
            </a:r>
            <a:r>
              <a:rPr lang="it-IT" i="1" dirty="0" err="1"/>
              <a:t>layer</a:t>
            </a:r>
            <a:r>
              <a:rPr lang="it-IT" i="1" dirty="0"/>
              <a:t> </a:t>
            </a:r>
            <a:r>
              <a:rPr lang="it-IT" i="1" dirty="0" err="1"/>
              <a:t>which</a:t>
            </a:r>
            <a:r>
              <a:rPr lang="it-IT" i="1" dirty="0"/>
              <a:t> </a:t>
            </a:r>
            <a:r>
              <a:rPr lang="it-IT" i="1" dirty="0" err="1"/>
              <a:t>perform</a:t>
            </a:r>
            <a:r>
              <a:rPr lang="it-IT" i="1" dirty="0"/>
              <a:t> the </a:t>
            </a:r>
            <a:r>
              <a:rPr lang="it-IT" i="1" dirty="0" err="1"/>
              <a:t>classification</a:t>
            </a:r>
            <a:endParaRPr lang="it-IT" i="1" dirty="0"/>
          </a:p>
        </p:txBody>
      </p:sp>
      <p:sp>
        <p:nvSpPr>
          <p:cNvPr id="4" name="Titolo 3">
            <a:extLst>
              <a:ext uri="{FF2B5EF4-FFF2-40B4-BE49-F238E27FC236}">
                <a16:creationId xmlns:a16="http://schemas.microsoft.com/office/drawing/2014/main" id="{936FA247-7D50-6763-D103-A27E4634011A}"/>
              </a:ext>
            </a:extLst>
          </p:cNvPr>
          <p:cNvSpPr>
            <a:spLocks noGrp="1"/>
          </p:cNvSpPr>
          <p:nvPr>
            <p:ph type="title"/>
          </p:nvPr>
        </p:nvSpPr>
        <p:spPr/>
        <p:txBody>
          <a:bodyPr/>
          <a:lstStyle/>
          <a:p>
            <a:r>
              <a:rPr lang="it-IT" dirty="0"/>
              <a:t>EGVSR Discriminator</a:t>
            </a:r>
            <a:br>
              <a:rPr lang="it-IT" b="0" dirty="0">
                <a:latin typeface="Cambria Math" panose="02040503050406030204" pitchFamily="18" charset="0"/>
              </a:rPr>
            </a:br>
            <a:endParaRPr lang="it-IT" dirty="0"/>
          </a:p>
        </p:txBody>
      </p:sp>
    </p:spTree>
    <p:extLst>
      <p:ext uri="{BB962C8B-B14F-4D97-AF65-F5344CB8AC3E}">
        <p14:creationId xmlns:p14="http://schemas.microsoft.com/office/powerpoint/2010/main" val="188948749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46CFEFDF-3771-3E5B-1E39-E8840DFB9D35}"/>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mc:AlternateContent xmlns:mc="http://schemas.openxmlformats.org/markup-compatibility/2006" xmlns:a14="http://schemas.microsoft.com/office/drawing/2010/main">
        <mc:Choice Requires="a14">
          <p:sp>
            <p:nvSpPr>
              <p:cNvPr id="3" name="Segnaposto testo 2">
                <a:extLst>
                  <a:ext uri="{FF2B5EF4-FFF2-40B4-BE49-F238E27FC236}">
                    <a16:creationId xmlns:a16="http://schemas.microsoft.com/office/drawing/2014/main" id="{5BB42B66-59DC-5476-E54D-0A08B1D7F1B1}"/>
                  </a:ext>
                </a:extLst>
              </p:cNvPr>
              <p:cNvSpPr>
                <a:spLocks noGrp="1"/>
              </p:cNvSpPr>
              <p:nvPr>
                <p:ph type="body" sz="quarter" idx="13"/>
              </p:nvPr>
            </p:nvSpPr>
            <p:spPr/>
            <p:txBody>
              <a:bodyPr/>
              <a:lstStyle/>
              <a:p>
                <a:pPr/>
                <a14:m>
                  <m:oMathPara xmlns:m="http://schemas.openxmlformats.org/officeDocument/2006/math">
                    <m:oMathParaPr>
                      <m:jc m:val="centerGroup"/>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𝐿</m:t>
                          </m:r>
                        </m:e>
                        <m:sub>
                          <m:r>
                            <a:rPr lang="it-IT" b="0" i="1" smtClean="0">
                              <a:latin typeface="Cambria Math" panose="02040503050406030204" pitchFamily="18" charset="0"/>
                            </a:rPr>
                            <m:t>𝑔</m:t>
                          </m:r>
                        </m:sub>
                      </m:sSub>
                      <m:r>
                        <a:rPr lang="it-IT" b="0" i="1" smtClean="0">
                          <a:latin typeface="Cambria Math" panose="02040503050406030204" pitchFamily="18" charset="0"/>
                        </a:rPr>
                        <m:t>=</m:t>
                      </m:r>
                      <m:sSub>
                        <m:sSubPr>
                          <m:ctrlPr>
                            <a:rPr lang="it-IT" b="0" i="1" smtClean="0">
                              <a:latin typeface="Cambria Math" panose="02040503050406030204" pitchFamily="18" charset="0"/>
                            </a:rPr>
                          </m:ctrlPr>
                        </m:sSubPr>
                        <m:e>
                          <m:r>
                            <a:rPr lang="it-IT" b="0" i="1" smtClean="0">
                              <a:latin typeface="Cambria Math" panose="02040503050406030204" pitchFamily="18" charset="0"/>
                            </a:rPr>
                            <m:t>𝑙</m:t>
                          </m:r>
                        </m:e>
                        <m:sub>
                          <m:r>
                            <a:rPr lang="it-IT" b="0" i="1" smtClean="0">
                              <a:latin typeface="Cambria Math" panose="02040503050406030204" pitchFamily="18" charset="0"/>
                            </a:rPr>
                            <m:t>𝑝</m:t>
                          </m:r>
                        </m:sub>
                      </m:sSub>
                      <m:r>
                        <a:rPr lang="it-IT" b="0" i="1" smtClean="0">
                          <a:latin typeface="Cambria Math" panose="02040503050406030204" pitchFamily="18" charset="0"/>
                        </a:rPr>
                        <m:t>+</m:t>
                      </m:r>
                      <m:sSub>
                        <m:sSubPr>
                          <m:ctrlPr>
                            <a:rPr lang="it-IT" b="0" i="1" smtClean="0">
                              <a:latin typeface="Cambria Math" panose="02040503050406030204" pitchFamily="18" charset="0"/>
                            </a:rPr>
                          </m:ctrlPr>
                        </m:sSubPr>
                        <m:e>
                          <m:r>
                            <a:rPr lang="it-IT" b="0" i="1" smtClean="0">
                              <a:latin typeface="Cambria Math" panose="02040503050406030204" pitchFamily="18" charset="0"/>
                            </a:rPr>
                            <m:t>𝑙</m:t>
                          </m:r>
                        </m:e>
                        <m:sub>
                          <m:r>
                            <a:rPr lang="it-IT" b="0" i="1" smtClean="0">
                              <a:latin typeface="Cambria Math" panose="02040503050406030204" pitchFamily="18" charset="0"/>
                            </a:rPr>
                            <m:t>𝑤</m:t>
                          </m:r>
                        </m:sub>
                      </m:sSub>
                      <m:r>
                        <a:rPr lang="it-IT" b="0" i="1" smtClean="0">
                          <a:latin typeface="Cambria Math" panose="02040503050406030204" pitchFamily="18" charset="0"/>
                        </a:rPr>
                        <m:t>+</m:t>
                      </m:r>
                      <m:sSub>
                        <m:sSubPr>
                          <m:ctrlPr>
                            <a:rPr lang="it-IT" b="0" i="1" smtClean="0">
                              <a:latin typeface="Cambria Math" panose="02040503050406030204" pitchFamily="18" charset="0"/>
                            </a:rPr>
                          </m:ctrlPr>
                        </m:sSubPr>
                        <m:e>
                          <m:r>
                            <a:rPr lang="it-IT" b="0" i="1" smtClean="0">
                              <a:latin typeface="Cambria Math" panose="02040503050406030204" pitchFamily="18" charset="0"/>
                              <a:ea typeface="Cambria Math" panose="02040503050406030204" pitchFamily="18" charset="0"/>
                            </a:rPr>
                            <m:t>𝛼</m:t>
                          </m:r>
                          <m:r>
                            <a:rPr lang="it-IT" b="0" i="1" smtClean="0">
                              <a:latin typeface="Cambria Math" panose="02040503050406030204" pitchFamily="18" charset="0"/>
                            </a:rPr>
                            <m:t>𝑙</m:t>
                          </m:r>
                        </m:e>
                        <m:sub>
                          <m:r>
                            <a:rPr lang="it-IT" b="0" i="1" smtClean="0">
                              <a:latin typeface="Cambria Math" panose="02040503050406030204" pitchFamily="18" charset="0"/>
                            </a:rPr>
                            <m:t>𝑓</m:t>
                          </m:r>
                        </m:sub>
                      </m:sSub>
                      <m:r>
                        <a:rPr lang="it-IT" b="0" i="1" smtClean="0">
                          <a:latin typeface="Cambria Math" panose="02040503050406030204" pitchFamily="18" charset="0"/>
                        </a:rPr>
                        <m:t>+</m:t>
                      </m:r>
                      <m:sSub>
                        <m:sSubPr>
                          <m:ctrlPr>
                            <a:rPr lang="it-IT" b="0" i="1" smtClean="0">
                              <a:latin typeface="Cambria Math" panose="02040503050406030204" pitchFamily="18" charset="0"/>
                            </a:rPr>
                          </m:ctrlPr>
                        </m:sSubPr>
                        <m:e>
                          <m:r>
                            <a:rPr lang="it-IT" b="0" i="1" smtClean="0">
                              <a:latin typeface="Cambria Math" panose="02040503050406030204" pitchFamily="18" charset="0"/>
                              <a:ea typeface="Cambria Math" panose="02040503050406030204" pitchFamily="18" charset="0"/>
                            </a:rPr>
                            <m:t>𝛽</m:t>
                          </m:r>
                          <m:r>
                            <a:rPr lang="it-IT" b="0" i="1" smtClean="0">
                              <a:latin typeface="Cambria Math" panose="02040503050406030204" pitchFamily="18" charset="0"/>
                            </a:rPr>
                            <m:t>𝑙</m:t>
                          </m:r>
                        </m:e>
                        <m:sub>
                          <m:r>
                            <a:rPr lang="it-IT" b="0" i="1" smtClean="0">
                              <a:latin typeface="Cambria Math" panose="02040503050406030204" pitchFamily="18" charset="0"/>
                            </a:rPr>
                            <m:t>𝑝</m:t>
                          </m:r>
                        </m:sub>
                      </m:sSub>
                      <m:r>
                        <a:rPr lang="it-IT" b="0" i="1" smtClean="0">
                          <a:latin typeface="Cambria Math" panose="02040503050406030204" pitchFamily="18" charset="0"/>
                        </a:rPr>
                        <m:t>+</m:t>
                      </m:r>
                      <m:r>
                        <a:rPr lang="it-IT" b="0" i="1" smtClean="0">
                          <a:latin typeface="Cambria Math" panose="02040503050406030204" pitchFamily="18" charset="0"/>
                          <a:ea typeface="Cambria Math" panose="02040503050406030204" pitchFamily="18" charset="0"/>
                        </a:rPr>
                        <m:t>𝛾</m:t>
                      </m:r>
                      <m:sSub>
                        <m:sSubPr>
                          <m:ctrlPr>
                            <a:rPr lang="it-IT" b="0" i="1" smtClean="0">
                              <a:latin typeface="Cambria Math" panose="02040503050406030204" pitchFamily="18" charset="0"/>
                            </a:rPr>
                          </m:ctrlPr>
                        </m:sSubPr>
                        <m:e>
                          <m:r>
                            <a:rPr lang="it-IT" b="0" i="1" smtClean="0">
                              <a:latin typeface="Cambria Math" panose="02040503050406030204" pitchFamily="18" charset="0"/>
                            </a:rPr>
                            <m:t>𝑙</m:t>
                          </m:r>
                        </m:e>
                        <m:sub>
                          <m:r>
                            <a:rPr lang="it-IT" b="0" i="1" smtClean="0">
                              <a:latin typeface="Cambria Math" panose="02040503050406030204" pitchFamily="18" charset="0"/>
                            </a:rPr>
                            <m:t>𝑔</m:t>
                          </m:r>
                        </m:sub>
                      </m:sSub>
                    </m:oMath>
                  </m:oMathPara>
                </a14:m>
                <a:endParaRPr lang="it-IT" b="0" i="1" dirty="0">
                  <a:latin typeface="Cambria Math" panose="02040503050406030204" pitchFamily="18" charset="0"/>
                </a:endParaRPr>
              </a:p>
              <a:p>
                <a:endParaRPr lang="it-IT" b="0" i="0" dirty="0">
                  <a:latin typeface="Cambria Math" panose="02040503050406030204" pitchFamily="18" charset="0"/>
                  <a:ea typeface="Cambria Math" panose="02040503050406030204" pitchFamily="18" charset="0"/>
                </a:endParaRPr>
              </a:p>
              <a:p>
                <a:pPr/>
                <a14:m>
                  <m:oMathPara xmlns:m="http://schemas.openxmlformats.org/officeDocument/2006/math">
                    <m:oMathParaPr>
                      <m:jc m:val="left"/>
                    </m:oMathParaPr>
                    <m:oMath xmlns:m="http://schemas.openxmlformats.org/officeDocument/2006/math">
                      <m:r>
                        <m:rPr>
                          <m:sty m:val="p"/>
                        </m:rPr>
                        <a:rPr lang="it-IT" b="0" i="0" smtClean="0">
                          <a:latin typeface="Cambria Math" panose="02040503050406030204" pitchFamily="18" charset="0"/>
                          <a:ea typeface="Cambria Math" panose="02040503050406030204" pitchFamily="18" charset="0"/>
                        </a:rPr>
                        <m:t>where</m:t>
                      </m:r>
                      <m:r>
                        <a:rPr lang="it-IT" b="0" i="0" smtClean="0">
                          <a:latin typeface="Cambria Math" panose="02040503050406030204" pitchFamily="18" charset="0"/>
                          <a:ea typeface="Cambria Math" panose="02040503050406030204" pitchFamily="18" charset="0"/>
                        </a:rPr>
                        <m:t> </m:t>
                      </m:r>
                      <m:r>
                        <a:rPr lang="it-IT" i="1" smtClean="0">
                          <a:latin typeface="Cambria Math" panose="02040503050406030204" pitchFamily="18" charset="0"/>
                          <a:ea typeface="Cambria Math" panose="02040503050406030204" pitchFamily="18" charset="0"/>
                        </a:rPr>
                        <m:t>𝛼</m:t>
                      </m:r>
                      <m:r>
                        <a:rPr lang="it-IT" b="0" i="1" smtClean="0">
                          <a:latin typeface="Cambria Math" panose="02040503050406030204" pitchFamily="18" charset="0"/>
                          <a:ea typeface="Cambria Math" panose="02040503050406030204" pitchFamily="18" charset="0"/>
                        </a:rPr>
                        <m:t>=0,2. </m:t>
                      </m:r>
                      <m:r>
                        <a:rPr lang="it-IT" i="1" smtClean="0">
                          <a:latin typeface="Cambria Math" panose="02040503050406030204" pitchFamily="18" charset="0"/>
                          <a:ea typeface="Cambria Math" panose="02040503050406030204" pitchFamily="18" charset="0"/>
                        </a:rPr>
                        <m:t>𝛽</m:t>
                      </m:r>
                      <m:r>
                        <a:rPr lang="it-IT" b="0" i="1" smtClean="0">
                          <a:latin typeface="Cambria Math" panose="02040503050406030204" pitchFamily="18" charset="0"/>
                          <a:ea typeface="Cambria Math" panose="02040503050406030204" pitchFamily="18" charset="0"/>
                        </a:rPr>
                        <m:t>=0.5. </m:t>
                      </m:r>
                      <m:r>
                        <a:rPr lang="it-IT" i="1" smtClean="0">
                          <a:latin typeface="Cambria Math" panose="02040503050406030204" pitchFamily="18" charset="0"/>
                          <a:ea typeface="Cambria Math" panose="02040503050406030204" pitchFamily="18" charset="0"/>
                        </a:rPr>
                        <m:t>𝛾</m:t>
                      </m:r>
                      <m:r>
                        <a:rPr lang="it-IT" b="0" i="1" smtClean="0">
                          <a:latin typeface="Cambria Math" panose="02040503050406030204" pitchFamily="18" charset="0"/>
                          <a:ea typeface="Cambria Math" panose="02040503050406030204" pitchFamily="18" charset="0"/>
                        </a:rPr>
                        <m:t>=0.01</m:t>
                      </m:r>
                    </m:oMath>
                  </m:oMathPara>
                </a14:m>
                <a:endParaRPr lang="it-IT" dirty="0"/>
              </a:p>
              <a:p>
                <a:pPr/>
                <a14:m>
                  <m:oMathPara xmlns:m="http://schemas.openxmlformats.org/officeDocument/2006/math">
                    <m:oMathParaPr>
                      <m:jc m:val="left"/>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𝑙</m:t>
                          </m:r>
                        </m:e>
                        <m:sub>
                          <m:r>
                            <a:rPr lang="it-IT" b="0" i="1" smtClean="0">
                              <a:latin typeface="Cambria Math" panose="02040503050406030204" pitchFamily="18" charset="0"/>
                            </a:rPr>
                            <m:t>𝑝</m:t>
                          </m:r>
                        </m:sub>
                      </m:sSub>
                      <m:r>
                        <a:rPr lang="it-IT" b="0" i="0" smtClean="0">
                          <a:latin typeface="Cambria Math" panose="02040503050406030204" pitchFamily="18" charset="0"/>
                        </a:rPr>
                        <m:t>=</m:t>
                      </m:r>
                      <m:r>
                        <m:rPr>
                          <m:sty m:val="p"/>
                        </m:rPr>
                        <a:rPr lang="it-IT" b="0" i="0" smtClean="0">
                          <a:latin typeface="Cambria Math" panose="02040503050406030204" pitchFamily="18" charset="0"/>
                        </a:rPr>
                        <m:t>pixel</m:t>
                      </m:r>
                      <m:r>
                        <a:rPr lang="it-IT" b="0" i="0" smtClean="0">
                          <a:latin typeface="Cambria Math" panose="02040503050406030204" pitchFamily="18" charset="0"/>
                        </a:rPr>
                        <m:t> </m:t>
                      </m:r>
                      <m:r>
                        <m:rPr>
                          <m:sty m:val="p"/>
                        </m:rPr>
                        <a:rPr lang="it-IT" b="0" i="0" smtClean="0">
                          <a:latin typeface="Cambria Math" panose="02040503050406030204" pitchFamily="18" charset="0"/>
                        </a:rPr>
                        <m:t>Loss</m:t>
                      </m:r>
                      <m:r>
                        <a:rPr lang="it-IT" b="0" i="0" smtClean="0">
                          <a:latin typeface="Cambria Math" panose="02040503050406030204" pitchFamily="18" charset="0"/>
                        </a:rPr>
                        <m:t> </m:t>
                      </m:r>
                      <m:r>
                        <m:rPr>
                          <m:sty m:val="p"/>
                        </m:rPr>
                        <a:rPr lang="it-IT" b="0" i="0" smtClean="0">
                          <a:latin typeface="Cambria Math" panose="02040503050406030204" pitchFamily="18" charset="0"/>
                        </a:rPr>
                        <m:t>using</m:t>
                      </m:r>
                      <m:r>
                        <a:rPr lang="it-IT" b="0" i="0" smtClean="0">
                          <a:latin typeface="Cambria Math" panose="02040503050406030204" pitchFamily="18" charset="0"/>
                        </a:rPr>
                        <m:t> </m:t>
                      </m:r>
                      <m:r>
                        <a:rPr lang="it-IT" i="1">
                          <a:latin typeface="Cambria Math" panose="02040503050406030204" pitchFamily="18" charset="0"/>
                        </a:rPr>
                        <m:t>𝐶h𝑎𝑟𝑏𝑜𝑜𝑛𝑖𝑒𝑟𝐿𝑜𝑠𝑠</m:t>
                      </m:r>
                    </m:oMath>
                  </m:oMathPara>
                </a14:m>
                <a:endParaRPr lang="it-IT" dirty="0"/>
              </a:p>
              <a:p>
                <a:pPr/>
                <a14:m>
                  <m:oMathPara xmlns:m="http://schemas.openxmlformats.org/officeDocument/2006/math">
                    <m:oMathParaPr>
                      <m:jc m:val="left"/>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𝑙</m:t>
                          </m:r>
                        </m:e>
                        <m:sub>
                          <m:r>
                            <a:rPr lang="it-IT" b="0" i="1" smtClean="0">
                              <a:latin typeface="Cambria Math" panose="02040503050406030204" pitchFamily="18" charset="0"/>
                            </a:rPr>
                            <m:t>𝑤</m:t>
                          </m:r>
                        </m:sub>
                      </m:sSub>
                      <m:r>
                        <a:rPr lang="it-IT" b="0" i="1" smtClean="0">
                          <a:latin typeface="Cambria Math" panose="02040503050406030204" pitchFamily="18" charset="0"/>
                        </a:rPr>
                        <m:t>=</m:t>
                      </m:r>
                      <m:r>
                        <a:rPr lang="it-IT" b="0" i="1" smtClean="0">
                          <a:latin typeface="Cambria Math" panose="02040503050406030204" pitchFamily="18" charset="0"/>
                        </a:rPr>
                        <m:t>𝑤𝑎𝑟𝑝</m:t>
                      </m:r>
                      <m:r>
                        <a:rPr lang="it-IT" b="0" i="1" smtClean="0">
                          <a:latin typeface="Cambria Math" panose="02040503050406030204" pitchFamily="18" charset="0"/>
                        </a:rPr>
                        <m:t> </m:t>
                      </m:r>
                      <m:r>
                        <a:rPr lang="it-IT" b="0" i="1" smtClean="0">
                          <a:latin typeface="Cambria Math" panose="02040503050406030204" pitchFamily="18" charset="0"/>
                        </a:rPr>
                        <m:t>𝑙𝑜𝑠𝑠</m:t>
                      </m:r>
                      <m:r>
                        <a:rPr lang="it-IT" b="0" i="1" smtClean="0">
                          <a:latin typeface="Cambria Math" panose="02040503050406030204" pitchFamily="18" charset="0"/>
                        </a:rPr>
                        <m:t> </m:t>
                      </m:r>
                      <m:r>
                        <a:rPr lang="it-IT" b="0" i="1" smtClean="0">
                          <a:latin typeface="Cambria Math" panose="02040503050406030204" pitchFamily="18" charset="0"/>
                        </a:rPr>
                        <m:t>𝑢𝑠𝑖𝑛𝑔</m:t>
                      </m:r>
                      <m:r>
                        <a:rPr lang="it-IT" b="0" i="1" smtClean="0">
                          <a:latin typeface="Cambria Math" panose="02040503050406030204" pitchFamily="18" charset="0"/>
                        </a:rPr>
                        <m:t> </m:t>
                      </m:r>
                      <m:r>
                        <a:rPr lang="it-IT" b="0" i="1" smtClean="0">
                          <a:latin typeface="Cambria Math" panose="02040503050406030204" pitchFamily="18" charset="0"/>
                        </a:rPr>
                        <m:t>𝐶h𝑎𝑟𝑏𝑜𝑜𝑛𝑖𝑒𝑟𝐿𝑜𝑠𝑠</m:t>
                      </m:r>
                    </m:oMath>
                  </m:oMathPara>
                </a14:m>
                <a:endParaRPr lang="it-IT" dirty="0"/>
              </a:p>
              <a:p>
                <a:pPr/>
                <a14:m>
                  <m:oMathPara xmlns:m="http://schemas.openxmlformats.org/officeDocument/2006/math">
                    <m:oMathParaPr>
                      <m:jc m:val="left"/>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𝑙</m:t>
                          </m:r>
                        </m:e>
                        <m:sub>
                          <m:r>
                            <a:rPr lang="it-IT" b="0" i="1" smtClean="0">
                              <a:latin typeface="Cambria Math" panose="02040503050406030204" pitchFamily="18" charset="0"/>
                            </a:rPr>
                            <m:t>𝑓</m:t>
                          </m:r>
                        </m:sub>
                      </m:sSub>
                      <m:r>
                        <a:rPr lang="it-IT" b="0" i="1" smtClean="0">
                          <a:latin typeface="Cambria Math" panose="02040503050406030204" pitchFamily="18" charset="0"/>
                        </a:rPr>
                        <m:t>=</m:t>
                      </m:r>
                      <m:r>
                        <a:rPr lang="it-IT" b="0" i="1" smtClean="0">
                          <a:latin typeface="Cambria Math" panose="02040503050406030204" pitchFamily="18" charset="0"/>
                        </a:rPr>
                        <m:t>𝑣𝑔𝑔𝐿𝑜𝑠𝑠</m:t>
                      </m:r>
                      <m:r>
                        <a:rPr lang="it-IT" b="0" i="1" smtClean="0">
                          <a:latin typeface="Cambria Math" panose="02040503050406030204" pitchFamily="18" charset="0"/>
                        </a:rPr>
                        <m:t> </m:t>
                      </m:r>
                      <m:r>
                        <a:rPr lang="it-IT" b="0" i="1" smtClean="0">
                          <a:latin typeface="Cambria Math" panose="02040503050406030204" pitchFamily="18" charset="0"/>
                        </a:rPr>
                        <m:t>𝑢𝑠𝑖𝑛𝑔</m:t>
                      </m:r>
                      <m:r>
                        <a:rPr lang="it-IT" b="0" i="1" smtClean="0">
                          <a:latin typeface="Cambria Math" panose="02040503050406030204" pitchFamily="18" charset="0"/>
                        </a:rPr>
                        <m:t> </m:t>
                      </m:r>
                      <m:r>
                        <a:rPr lang="it-IT" b="0" i="1" smtClean="0">
                          <a:latin typeface="Cambria Math" panose="02040503050406030204" pitchFamily="18" charset="0"/>
                        </a:rPr>
                        <m:t>𝑐𝑜𝑠𝑖𝑛𝑒𝑆𝑖𝑚𝑖𝑙𝑎𝑟𝑖𝑡𝑦</m:t>
                      </m:r>
                      <m:r>
                        <a:rPr lang="it-IT" b="0" i="1" smtClean="0">
                          <a:latin typeface="Cambria Math" panose="02040503050406030204" pitchFamily="18" charset="0"/>
                        </a:rPr>
                        <m:t> </m:t>
                      </m:r>
                    </m:oMath>
                  </m:oMathPara>
                </a14:m>
                <a:endParaRPr lang="it-IT" dirty="0"/>
              </a:p>
              <a:p>
                <a:pPr/>
                <a14:m>
                  <m:oMathPara xmlns:m="http://schemas.openxmlformats.org/officeDocument/2006/math">
                    <m:oMathParaPr>
                      <m:jc m:val="left"/>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𝑙</m:t>
                          </m:r>
                        </m:e>
                        <m:sub>
                          <m:r>
                            <a:rPr lang="it-IT" b="0" i="1" smtClean="0">
                              <a:latin typeface="Cambria Math" panose="02040503050406030204" pitchFamily="18" charset="0"/>
                            </a:rPr>
                            <m:t>𝑝</m:t>
                          </m:r>
                        </m:sub>
                      </m:sSub>
                      <m:r>
                        <a:rPr lang="it-IT" b="0" i="1" smtClean="0">
                          <a:latin typeface="Cambria Math" panose="02040503050406030204" pitchFamily="18" charset="0"/>
                        </a:rPr>
                        <m:t>=</m:t>
                      </m:r>
                      <m:r>
                        <a:rPr lang="it-IT" b="0" i="1" smtClean="0">
                          <a:latin typeface="Cambria Math" panose="02040503050406030204" pitchFamily="18" charset="0"/>
                        </a:rPr>
                        <m:t>𝑝𝑖𝑛𝑔</m:t>
                      </m:r>
                      <m:r>
                        <a:rPr lang="it-IT" b="0" i="1" smtClean="0">
                          <a:latin typeface="Cambria Math" panose="02040503050406030204" pitchFamily="18" charset="0"/>
                        </a:rPr>
                        <m:t> </m:t>
                      </m:r>
                      <m:r>
                        <a:rPr lang="it-IT" b="0" i="1" smtClean="0">
                          <a:latin typeface="Cambria Math" panose="02040503050406030204" pitchFamily="18" charset="0"/>
                        </a:rPr>
                        <m:t>𝑝𝑜𝑛𝑔</m:t>
                      </m:r>
                      <m:r>
                        <a:rPr lang="it-IT" b="0" i="1" smtClean="0">
                          <a:latin typeface="Cambria Math" panose="02040503050406030204" pitchFamily="18" charset="0"/>
                        </a:rPr>
                        <m:t> </m:t>
                      </m:r>
                      <m:r>
                        <a:rPr lang="it-IT" b="0" i="1" smtClean="0">
                          <a:latin typeface="Cambria Math" panose="02040503050406030204" pitchFamily="18" charset="0"/>
                        </a:rPr>
                        <m:t>𝑙𝑜𝑠𝑠</m:t>
                      </m:r>
                      <m:r>
                        <a:rPr lang="it-IT" b="0" i="1" smtClean="0">
                          <a:latin typeface="Cambria Math" panose="02040503050406030204" pitchFamily="18" charset="0"/>
                        </a:rPr>
                        <m:t> </m:t>
                      </m:r>
                      <m:r>
                        <a:rPr lang="it-IT" b="0" i="1" smtClean="0">
                          <a:latin typeface="Cambria Math" panose="02040503050406030204" pitchFamily="18" charset="0"/>
                        </a:rPr>
                        <m:t>𝑢𝑠𝑖𝑛𝑔</m:t>
                      </m:r>
                      <m:r>
                        <a:rPr lang="it-IT" b="0" i="1" smtClean="0">
                          <a:latin typeface="Cambria Math" panose="02040503050406030204" pitchFamily="18" charset="0"/>
                        </a:rPr>
                        <m:t> </m:t>
                      </m:r>
                      <m:r>
                        <a:rPr lang="it-IT" b="0" i="1" smtClean="0">
                          <a:latin typeface="Cambria Math" panose="02040503050406030204" pitchFamily="18" charset="0"/>
                        </a:rPr>
                        <m:t>𝐶h𝑎𝑟𝑏𝑜𝑜𝑛𝑖𝑒𝑟𝐿𝑜𝑠𝑠</m:t>
                      </m:r>
                    </m:oMath>
                  </m:oMathPara>
                </a14:m>
                <a:endParaRPr lang="it-IT" dirty="0"/>
              </a:p>
              <a:p>
                <a:pPr/>
                <a14:m>
                  <m:oMathPara xmlns:m="http://schemas.openxmlformats.org/officeDocument/2006/math">
                    <m:oMathParaPr>
                      <m:jc m:val="left"/>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𝑙</m:t>
                          </m:r>
                        </m:e>
                        <m:sub>
                          <m:r>
                            <a:rPr lang="it-IT" b="0" i="1" smtClean="0">
                              <a:latin typeface="Cambria Math" panose="02040503050406030204" pitchFamily="18" charset="0"/>
                            </a:rPr>
                            <m:t>𝑔</m:t>
                          </m:r>
                        </m:sub>
                      </m:sSub>
                      <m:r>
                        <a:rPr lang="it-IT" b="0" i="1" smtClean="0">
                          <a:latin typeface="Cambria Math" panose="02040503050406030204" pitchFamily="18" charset="0"/>
                        </a:rPr>
                        <m:t>=</m:t>
                      </m:r>
                      <m:r>
                        <a:rPr lang="it-IT" b="0" i="1" smtClean="0">
                          <a:latin typeface="Cambria Math" panose="02040503050406030204" pitchFamily="18" charset="0"/>
                        </a:rPr>
                        <m:t>𝑎𝑑𝑣𝑒𝑟𝑠𝑎𝑟𝑖𝑎𝑙</m:t>
                      </m:r>
                      <m:r>
                        <a:rPr lang="it-IT" b="0" i="1" smtClean="0">
                          <a:latin typeface="Cambria Math" panose="02040503050406030204" pitchFamily="18" charset="0"/>
                        </a:rPr>
                        <m:t> </m:t>
                      </m:r>
                      <m:r>
                        <a:rPr lang="it-IT" b="0" i="1" smtClean="0">
                          <a:latin typeface="Cambria Math" panose="02040503050406030204" pitchFamily="18" charset="0"/>
                        </a:rPr>
                        <m:t>𝑙𝑜𝑠𝑠</m:t>
                      </m:r>
                      <m:r>
                        <a:rPr lang="it-IT" b="0" i="1" smtClean="0">
                          <a:latin typeface="Cambria Math" panose="02040503050406030204" pitchFamily="18" charset="0"/>
                        </a:rPr>
                        <m:t> </m:t>
                      </m:r>
                      <m:r>
                        <a:rPr lang="it-IT" b="0" i="1" smtClean="0">
                          <a:latin typeface="Cambria Math" panose="02040503050406030204" pitchFamily="18" charset="0"/>
                        </a:rPr>
                        <m:t>𝑢𝑠𝑖𝑛𝑔</m:t>
                      </m:r>
                      <m:r>
                        <a:rPr lang="it-IT" b="0" i="1" smtClean="0">
                          <a:latin typeface="Cambria Math" panose="02040503050406030204" pitchFamily="18" charset="0"/>
                        </a:rPr>
                        <m:t> </m:t>
                      </m:r>
                      <m:r>
                        <a:rPr lang="it-IT" b="0" i="1" smtClean="0">
                          <a:latin typeface="Cambria Math" panose="02040503050406030204" pitchFamily="18" charset="0"/>
                        </a:rPr>
                        <m:t>𝐵𝐶𝐸𝑊𝑖𝑡h𝐿𝑜𝑔𝑖𝑡𝑠𝐿𝑜𝑠𝑠</m:t>
                      </m:r>
                      <m:r>
                        <a:rPr lang="it-IT" b="0" i="1" smtClean="0">
                          <a:latin typeface="Cambria Math" panose="02040503050406030204" pitchFamily="18" charset="0"/>
                        </a:rPr>
                        <m:t> </m:t>
                      </m:r>
                    </m:oMath>
                  </m:oMathPara>
                </a14:m>
                <a:endParaRPr lang="it-IT" dirty="0"/>
              </a:p>
              <a:p>
                <a:r>
                  <a:rPr lang="it-IT" i="1" dirty="0"/>
                  <a:t>Adam </a:t>
                </a:r>
                <a:r>
                  <a:rPr lang="it-IT" i="1" dirty="0" err="1"/>
                  <a:t>is</a:t>
                </a:r>
                <a:r>
                  <a:rPr lang="it-IT" i="1" dirty="0"/>
                  <a:t> </a:t>
                </a:r>
                <a:r>
                  <a:rPr lang="it-IT" i="1" dirty="0" err="1"/>
                  <a:t>used</a:t>
                </a:r>
                <a:r>
                  <a:rPr lang="it-IT" i="1" dirty="0"/>
                  <a:t> </a:t>
                </a:r>
                <a:r>
                  <a:rPr lang="it-IT" i="1" dirty="0" err="1"/>
                  <a:t>as</a:t>
                </a:r>
                <a:r>
                  <a:rPr lang="it-IT" i="1" dirty="0"/>
                  <a:t> </a:t>
                </a:r>
                <a:r>
                  <a:rPr lang="it-IT" i="1" dirty="0" err="1"/>
                  <a:t>optimizer</a:t>
                </a:r>
                <a:endParaRPr lang="it-IT" i="1" dirty="0"/>
              </a:p>
            </p:txBody>
          </p:sp>
        </mc:Choice>
        <mc:Fallback xmlns="">
          <p:sp>
            <p:nvSpPr>
              <p:cNvPr id="3" name="Segnaposto testo 2">
                <a:extLst>
                  <a:ext uri="{FF2B5EF4-FFF2-40B4-BE49-F238E27FC236}">
                    <a16:creationId xmlns:a16="http://schemas.microsoft.com/office/drawing/2014/main" id="{5BB42B66-59DC-5476-E54D-0A08B1D7F1B1}"/>
                  </a:ext>
                </a:extLst>
              </p:cNvPr>
              <p:cNvSpPr>
                <a:spLocks noGrp="1" noRot="1" noChangeAspect="1" noMove="1" noResize="1" noEditPoints="1" noAdjustHandles="1" noChangeArrowheads="1" noChangeShapeType="1" noTextEdit="1"/>
              </p:cNvSpPr>
              <p:nvPr>
                <p:ph type="body" sz="quarter" idx="13"/>
              </p:nvPr>
            </p:nvSpPr>
            <p:spPr>
              <a:blipFill>
                <a:blip r:embed="rId3"/>
                <a:stretch>
                  <a:fillRect l="-526"/>
                </a:stretch>
              </a:blipFill>
            </p:spPr>
            <p:txBody>
              <a:bodyPr/>
              <a:lstStyle/>
              <a:p>
                <a:r>
                  <a:rPr lang="it-IT">
                    <a:noFill/>
                  </a:rPr>
                  <a:t> </a:t>
                </a:r>
              </a:p>
            </p:txBody>
          </p:sp>
        </mc:Fallback>
      </mc:AlternateContent>
      <p:sp>
        <p:nvSpPr>
          <p:cNvPr id="4" name="Titolo 3">
            <a:extLst>
              <a:ext uri="{FF2B5EF4-FFF2-40B4-BE49-F238E27FC236}">
                <a16:creationId xmlns:a16="http://schemas.microsoft.com/office/drawing/2014/main" id="{936FA247-7D50-6763-D103-A27E4634011A}"/>
              </a:ext>
            </a:extLst>
          </p:cNvPr>
          <p:cNvSpPr>
            <a:spLocks noGrp="1"/>
          </p:cNvSpPr>
          <p:nvPr>
            <p:ph type="title"/>
          </p:nvPr>
        </p:nvSpPr>
        <p:spPr/>
        <p:txBody>
          <a:bodyPr/>
          <a:lstStyle/>
          <a:p>
            <a:r>
              <a:rPr lang="it-IT" dirty="0" err="1"/>
              <a:t>Generator’s</a:t>
            </a:r>
            <a:r>
              <a:rPr lang="it-IT" dirty="0"/>
              <a:t> </a:t>
            </a:r>
            <a:r>
              <a:rPr lang="it-IT" dirty="0" err="1"/>
              <a:t>loss</a:t>
            </a:r>
            <a:r>
              <a:rPr lang="it-IT" dirty="0"/>
              <a:t> </a:t>
            </a:r>
            <a:r>
              <a:rPr lang="it-IT" dirty="0" err="1"/>
              <a:t>function</a:t>
            </a:r>
            <a:r>
              <a:rPr lang="it-IT" dirty="0"/>
              <a:t>:</a:t>
            </a:r>
            <a:br>
              <a:rPr lang="it-IT" b="0" dirty="0">
                <a:latin typeface="Cambria Math" panose="02040503050406030204" pitchFamily="18" charset="0"/>
              </a:rPr>
            </a:br>
            <a:endParaRPr lang="it-IT" dirty="0"/>
          </a:p>
        </p:txBody>
      </p:sp>
    </p:spTree>
    <p:extLst>
      <p:ext uri="{BB962C8B-B14F-4D97-AF65-F5344CB8AC3E}">
        <p14:creationId xmlns:p14="http://schemas.microsoft.com/office/powerpoint/2010/main" val="13802820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46CFEFDF-3771-3E5B-1E39-E8840DFB9D35}"/>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5BB42B66-59DC-5476-E54D-0A08B1D7F1B1}"/>
              </a:ext>
            </a:extLst>
          </p:cNvPr>
          <p:cNvSpPr>
            <a:spLocks noGrp="1"/>
          </p:cNvSpPr>
          <p:nvPr>
            <p:ph type="body" sz="quarter" idx="13"/>
          </p:nvPr>
        </p:nvSpPr>
        <p:spPr>
          <a:xfrm>
            <a:off x="714375" y="1364389"/>
            <a:ext cx="8103948" cy="4470050"/>
          </a:xfrm>
        </p:spPr>
        <p:txBody>
          <a:bodyPr/>
          <a:lstStyle/>
          <a:p>
            <a:r>
              <a:rPr lang="it-IT" dirty="0"/>
              <a:t>Pixel </a:t>
            </a:r>
            <a:r>
              <a:rPr lang="it-IT" dirty="0" err="1"/>
              <a:t>loss</a:t>
            </a:r>
            <a:r>
              <a:rPr lang="it-IT" dirty="0"/>
              <a:t> compara GT data e </a:t>
            </a:r>
            <a:r>
              <a:rPr lang="it-IT" dirty="0" err="1"/>
              <a:t>hr</a:t>
            </a:r>
            <a:r>
              <a:rPr lang="it-IT" dirty="0"/>
              <a:t> data quindi differenza fra immagini</a:t>
            </a:r>
          </a:p>
          <a:p>
            <a:r>
              <a:rPr lang="it-IT" dirty="0" err="1"/>
              <a:t>Warp</a:t>
            </a:r>
            <a:r>
              <a:rPr lang="it-IT" dirty="0"/>
              <a:t> </a:t>
            </a:r>
            <a:r>
              <a:rPr lang="it-IT" dirty="0" err="1"/>
              <a:t>loss</a:t>
            </a:r>
            <a:r>
              <a:rPr lang="it-IT" dirty="0"/>
              <a:t> compara </a:t>
            </a:r>
            <a:r>
              <a:rPr lang="it-IT" dirty="0" err="1"/>
              <a:t>lr</a:t>
            </a:r>
            <a:r>
              <a:rPr lang="it-IT" dirty="0"/>
              <a:t> </a:t>
            </a:r>
            <a:r>
              <a:rPr lang="it-IT" dirty="0" err="1"/>
              <a:t>current</a:t>
            </a:r>
            <a:r>
              <a:rPr lang="it-IT" dirty="0"/>
              <a:t> e </a:t>
            </a:r>
            <a:r>
              <a:rPr lang="it-IT" dirty="0" err="1"/>
              <a:t>lr</a:t>
            </a:r>
            <a:r>
              <a:rPr lang="it-IT" dirty="0"/>
              <a:t> </a:t>
            </a:r>
            <a:r>
              <a:rPr lang="it-IT" dirty="0" err="1"/>
              <a:t>warp</a:t>
            </a:r>
            <a:r>
              <a:rPr lang="it-IT" dirty="0"/>
              <a:t> per vedere se il </a:t>
            </a:r>
            <a:r>
              <a:rPr lang="it-IT" dirty="0" err="1"/>
              <a:t>warp</a:t>
            </a:r>
            <a:r>
              <a:rPr lang="it-IT" dirty="0"/>
              <a:t> funziona</a:t>
            </a:r>
          </a:p>
          <a:p>
            <a:r>
              <a:rPr lang="it-IT" dirty="0"/>
              <a:t>Feature </a:t>
            </a:r>
            <a:r>
              <a:rPr lang="it-IT" dirty="0" err="1"/>
              <a:t>loss</a:t>
            </a:r>
            <a:r>
              <a:rPr lang="it-IT" dirty="0"/>
              <a:t> compara le feature GT e HR estratte da vgg19 dai alcuni </a:t>
            </a:r>
            <a:r>
              <a:rPr lang="it-IT" dirty="0" err="1"/>
              <a:t>layer</a:t>
            </a:r>
            <a:endParaRPr lang="it-IT" dirty="0"/>
          </a:p>
          <a:p>
            <a:r>
              <a:rPr lang="en-US" b="0" i="0" dirty="0">
                <a:solidFill>
                  <a:srgbClr val="000000"/>
                </a:solidFill>
                <a:effectLst/>
                <a:latin typeface="Lucida Grande"/>
              </a:rPr>
              <a:t>Ping-Pong loss to improve the long-term temporal consistency. It effectively prevents recurrent networks from accumulating artifacts temporally without depressing detailed features. </a:t>
            </a:r>
            <a:r>
              <a:rPr lang="it-IT" b="0" i="0" dirty="0">
                <a:solidFill>
                  <a:srgbClr val="000000"/>
                </a:solidFill>
                <a:effectLst/>
                <a:latin typeface="Lucida Grande"/>
              </a:rPr>
              <a:t>Gli </a:t>
            </a:r>
            <a:r>
              <a:rPr lang="it-IT" b="0" i="0" dirty="0" err="1">
                <a:solidFill>
                  <a:srgbClr val="000000"/>
                </a:solidFill>
                <a:effectLst/>
                <a:latin typeface="Lucida Grande"/>
              </a:rPr>
              <a:t>hr</a:t>
            </a:r>
            <a:r>
              <a:rPr lang="it-IT" b="0" i="0" dirty="0">
                <a:solidFill>
                  <a:srgbClr val="000000"/>
                </a:solidFill>
                <a:effectLst/>
                <a:latin typeface="Lucida Grande"/>
              </a:rPr>
              <a:t> data sono confrontati con la loro versione temporalmente invertita</a:t>
            </a:r>
          </a:p>
          <a:p>
            <a:r>
              <a:rPr lang="it-IT" dirty="0" err="1">
                <a:solidFill>
                  <a:srgbClr val="000000"/>
                </a:solidFill>
                <a:latin typeface="Lucida Grande"/>
              </a:rPr>
              <a:t>Adversarial</a:t>
            </a:r>
            <a:r>
              <a:rPr lang="it-IT" dirty="0">
                <a:solidFill>
                  <a:srgbClr val="000000"/>
                </a:solidFill>
                <a:latin typeface="Lucida Grande"/>
              </a:rPr>
              <a:t> </a:t>
            </a:r>
            <a:r>
              <a:rPr lang="it-IT" dirty="0" err="1">
                <a:solidFill>
                  <a:srgbClr val="000000"/>
                </a:solidFill>
                <a:latin typeface="Lucida Grande"/>
              </a:rPr>
              <a:t>loss</a:t>
            </a:r>
            <a:r>
              <a:rPr lang="it-IT" dirty="0">
                <a:solidFill>
                  <a:srgbClr val="000000"/>
                </a:solidFill>
                <a:latin typeface="Lucida Grande"/>
              </a:rPr>
              <a:t> è quella normale </a:t>
            </a:r>
            <a:r>
              <a:rPr lang="it-IT" dirty="0" err="1">
                <a:solidFill>
                  <a:srgbClr val="000000"/>
                </a:solidFill>
                <a:latin typeface="Lucida Grande"/>
              </a:rPr>
              <a:t>binarycrossentropy</a:t>
            </a:r>
            <a:r>
              <a:rPr lang="it-IT" dirty="0">
                <a:solidFill>
                  <a:srgbClr val="000000"/>
                </a:solidFill>
                <a:latin typeface="Lucida Grande"/>
              </a:rPr>
              <a:t> che massimizza i veri e </a:t>
            </a:r>
            <a:r>
              <a:rPr lang="it-IT" dirty="0" err="1">
                <a:solidFill>
                  <a:srgbClr val="000000"/>
                </a:solidFill>
                <a:latin typeface="Lucida Grande"/>
              </a:rPr>
              <a:t>minimiazza</a:t>
            </a:r>
            <a:r>
              <a:rPr lang="it-IT" dirty="0">
                <a:solidFill>
                  <a:srgbClr val="000000"/>
                </a:solidFill>
                <a:latin typeface="Lucida Grande"/>
              </a:rPr>
              <a:t> i falsi</a:t>
            </a:r>
            <a:endParaRPr lang="it-IT" dirty="0"/>
          </a:p>
        </p:txBody>
      </p:sp>
      <p:sp>
        <p:nvSpPr>
          <p:cNvPr id="4" name="Titolo 3">
            <a:extLst>
              <a:ext uri="{FF2B5EF4-FFF2-40B4-BE49-F238E27FC236}">
                <a16:creationId xmlns:a16="http://schemas.microsoft.com/office/drawing/2014/main" id="{936FA247-7D50-6763-D103-A27E4634011A}"/>
              </a:ext>
            </a:extLst>
          </p:cNvPr>
          <p:cNvSpPr>
            <a:spLocks noGrp="1"/>
          </p:cNvSpPr>
          <p:nvPr>
            <p:ph type="title"/>
          </p:nvPr>
        </p:nvSpPr>
        <p:spPr/>
        <p:txBody>
          <a:bodyPr/>
          <a:lstStyle/>
          <a:p>
            <a:r>
              <a:rPr lang="it-IT" dirty="0"/>
              <a:t>Training </a:t>
            </a:r>
            <a:r>
              <a:rPr lang="it-IT" dirty="0" err="1"/>
              <a:t>Process</a:t>
            </a:r>
            <a:endParaRPr lang="it-IT" dirty="0"/>
          </a:p>
        </p:txBody>
      </p:sp>
      <p:sp>
        <p:nvSpPr>
          <p:cNvPr id="6" name="Rectangle 2">
            <a:extLst>
              <a:ext uri="{FF2B5EF4-FFF2-40B4-BE49-F238E27FC236}">
                <a16:creationId xmlns:a16="http://schemas.microsoft.com/office/drawing/2014/main" id="{9B39A9FB-43F6-DB4E-1933-FCD43C1D664C}"/>
              </a:ext>
            </a:extLst>
          </p:cNvPr>
          <p:cNvSpPr>
            <a:spLocks noChangeArrowheads="1"/>
          </p:cNvSpPr>
          <p:nvPr/>
        </p:nvSpPr>
        <p:spPr bwMode="auto">
          <a:xfrm>
            <a:off x="0" y="0"/>
            <a:ext cx="9144000" cy="457200"/>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it-IT" altLang="it-IT" sz="1000" b="0" i="0" u="none" strike="noStrike" cap="none" normalizeH="0" baseline="0">
                <a:ln>
                  <a:noFill/>
                </a:ln>
                <a:solidFill>
                  <a:srgbClr val="A9B7C6"/>
                </a:solidFill>
                <a:effectLst/>
                <a:latin typeface="JetBrains Mono"/>
              </a:rPr>
              <a:t>BCEWithLogitsLoss</a:t>
            </a:r>
            <a:endParaRPr kumimoji="0" lang="it-IT" altLang="it-IT"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41817929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46CFEFDF-3771-3E5B-1E39-E8840DFB9D35}"/>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mc:AlternateContent xmlns:mc="http://schemas.openxmlformats.org/markup-compatibility/2006" xmlns:a14="http://schemas.microsoft.com/office/drawing/2010/main">
        <mc:Choice Requires="a14">
          <p:sp>
            <p:nvSpPr>
              <p:cNvPr id="3" name="Segnaposto testo 2">
                <a:extLst>
                  <a:ext uri="{FF2B5EF4-FFF2-40B4-BE49-F238E27FC236}">
                    <a16:creationId xmlns:a16="http://schemas.microsoft.com/office/drawing/2014/main" id="{5BB42B66-59DC-5476-E54D-0A08B1D7F1B1}"/>
                  </a:ext>
                </a:extLst>
              </p:cNvPr>
              <p:cNvSpPr>
                <a:spLocks noGrp="1"/>
              </p:cNvSpPr>
              <p:nvPr>
                <p:ph type="body" sz="quarter" idx="13"/>
              </p:nvPr>
            </p:nvSpPr>
            <p:spPr/>
            <p:txBody>
              <a:bodyPr/>
              <a:lstStyle/>
              <a:p>
                <a:pPr/>
                <a14:m>
                  <m:oMathPara xmlns:m="http://schemas.openxmlformats.org/officeDocument/2006/math">
                    <m:oMathParaPr>
                      <m:jc m:val="centerGroup"/>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𝐿</m:t>
                          </m:r>
                        </m:e>
                        <m:sub>
                          <m:r>
                            <a:rPr lang="it-IT" b="0" i="1" smtClean="0">
                              <a:latin typeface="Cambria Math" panose="02040503050406030204" pitchFamily="18" charset="0"/>
                            </a:rPr>
                            <m:t>𝑑</m:t>
                          </m:r>
                        </m:sub>
                      </m:sSub>
                      <m:r>
                        <a:rPr lang="it-IT" b="0" i="1" smtClean="0">
                          <a:latin typeface="Cambria Math" panose="02040503050406030204" pitchFamily="18" charset="0"/>
                        </a:rPr>
                        <m:t>=</m:t>
                      </m:r>
                      <m:sSub>
                        <m:sSubPr>
                          <m:ctrlPr>
                            <a:rPr lang="it-IT" b="0" i="1" smtClean="0">
                              <a:latin typeface="Cambria Math" panose="02040503050406030204" pitchFamily="18" charset="0"/>
                            </a:rPr>
                          </m:ctrlPr>
                        </m:sSubPr>
                        <m:e>
                          <m:r>
                            <a:rPr lang="it-IT" b="0" i="1" smtClean="0">
                              <a:latin typeface="Cambria Math" panose="02040503050406030204" pitchFamily="18" charset="0"/>
                            </a:rPr>
                            <m:t>𝑙</m:t>
                          </m:r>
                        </m:e>
                        <m:sub>
                          <m:r>
                            <a:rPr lang="it-IT" b="0" i="1" smtClean="0">
                              <a:latin typeface="Cambria Math" panose="02040503050406030204" pitchFamily="18" charset="0"/>
                            </a:rPr>
                            <m:t>𝑓𝑎𝑘𝑒</m:t>
                          </m:r>
                        </m:sub>
                      </m:sSub>
                      <m:r>
                        <a:rPr lang="it-IT" b="0" i="1" smtClean="0">
                          <a:latin typeface="Cambria Math" panose="02040503050406030204" pitchFamily="18" charset="0"/>
                        </a:rPr>
                        <m:t>+</m:t>
                      </m:r>
                      <m:sSub>
                        <m:sSubPr>
                          <m:ctrlPr>
                            <a:rPr lang="it-IT" b="0" i="1" smtClean="0">
                              <a:latin typeface="Cambria Math" panose="02040503050406030204" pitchFamily="18" charset="0"/>
                            </a:rPr>
                          </m:ctrlPr>
                        </m:sSubPr>
                        <m:e>
                          <m:r>
                            <a:rPr lang="it-IT" b="0" i="1" smtClean="0">
                              <a:latin typeface="Cambria Math" panose="02040503050406030204" pitchFamily="18" charset="0"/>
                            </a:rPr>
                            <m:t>𝑙</m:t>
                          </m:r>
                        </m:e>
                        <m:sub>
                          <m:r>
                            <a:rPr lang="it-IT" b="0" i="1" smtClean="0">
                              <a:latin typeface="Cambria Math" panose="02040503050406030204" pitchFamily="18" charset="0"/>
                            </a:rPr>
                            <m:t>𝑡𝑟𝑢𝑒</m:t>
                          </m:r>
                        </m:sub>
                      </m:sSub>
                    </m:oMath>
                  </m:oMathPara>
                </a14:m>
                <a:endParaRPr lang="it-IT" b="0" i="1" dirty="0">
                  <a:latin typeface="Cambria Math" panose="02040503050406030204" pitchFamily="18" charset="0"/>
                </a:endParaRPr>
              </a:p>
              <a:p>
                <a:pPr/>
                <a14:m>
                  <m:oMathPara xmlns:m="http://schemas.openxmlformats.org/officeDocument/2006/math">
                    <m:oMathParaPr>
                      <m:jc m:val="left"/>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𝑙</m:t>
                          </m:r>
                        </m:e>
                        <m:sub>
                          <m:r>
                            <a:rPr lang="it-IT" b="0" i="1" smtClean="0">
                              <a:latin typeface="Cambria Math" panose="02040503050406030204" pitchFamily="18" charset="0"/>
                            </a:rPr>
                            <m:t>𝑓𝑎𝑘𝑒</m:t>
                          </m:r>
                        </m:sub>
                      </m:sSub>
                      <m:r>
                        <a:rPr lang="it-IT" b="0" i="0" smtClean="0">
                          <a:latin typeface="Cambria Math" panose="02040503050406030204" pitchFamily="18" charset="0"/>
                        </a:rPr>
                        <m:t>=</m:t>
                      </m:r>
                      <m:r>
                        <a:rPr lang="it-IT" i="1">
                          <a:latin typeface="Cambria Math" panose="02040503050406030204" pitchFamily="18" charset="0"/>
                        </a:rPr>
                        <m:t>𝑎𝑑𝑣𝑒𝑟𝑠𝑎𝑟𝑖𝑎𝑙𝐿𝑜𝑠𝑠</m:t>
                      </m:r>
                      <m:r>
                        <a:rPr lang="it-IT" i="1">
                          <a:latin typeface="Cambria Math" panose="02040503050406030204" pitchFamily="18" charset="0"/>
                        </a:rPr>
                        <m:t> </m:t>
                      </m:r>
                      <m:r>
                        <a:rPr lang="it-IT" i="1">
                          <a:latin typeface="Cambria Math" panose="02040503050406030204" pitchFamily="18" charset="0"/>
                        </a:rPr>
                        <m:t>𝑢𝑠𝑖𝑛𝑔</m:t>
                      </m:r>
                      <m:r>
                        <a:rPr lang="it-IT" i="1">
                          <a:latin typeface="Cambria Math" panose="02040503050406030204" pitchFamily="18" charset="0"/>
                        </a:rPr>
                        <m:t> </m:t>
                      </m:r>
                      <m:r>
                        <a:rPr lang="it-IT" i="1">
                          <a:latin typeface="Cambria Math" panose="02040503050406030204" pitchFamily="18" charset="0"/>
                        </a:rPr>
                        <m:t>𝐵𝐶𝐸𝑊𝑖𝑡h𝐿𝑜𝑔𝑖𝑡𝑠𝐿𝑜𝑠𝑠</m:t>
                      </m:r>
                      <m:r>
                        <a:rPr lang="it-IT" b="0" i="0" smtClean="0">
                          <a:latin typeface="Cambria Math" panose="02040503050406030204" pitchFamily="18" charset="0"/>
                        </a:rPr>
                        <m:t> </m:t>
                      </m:r>
                      <m:r>
                        <m:rPr>
                          <m:sty m:val="p"/>
                        </m:rPr>
                        <a:rPr lang="it-IT" b="0" i="0" smtClean="0">
                          <a:latin typeface="Cambria Math" panose="02040503050406030204" pitchFamily="18" charset="0"/>
                        </a:rPr>
                        <m:t>on</m:t>
                      </m:r>
                      <m:r>
                        <a:rPr lang="it-IT" b="0" i="0" smtClean="0">
                          <a:latin typeface="Cambria Math" panose="02040503050406030204" pitchFamily="18" charset="0"/>
                        </a:rPr>
                        <m:t> </m:t>
                      </m:r>
                      <m:r>
                        <m:rPr>
                          <m:sty m:val="p"/>
                        </m:rPr>
                        <a:rPr lang="it-IT" b="0" i="0" smtClean="0">
                          <a:latin typeface="Cambria Math" panose="02040503050406030204" pitchFamily="18" charset="0"/>
                        </a:rPr>
                        <m:t>fake</m:t>
                      </m:r>
                      <m:r>
                        <a:rPr lang="it-IT" b="0" i="0" smtClean="0">
                          <a:latin typeface="Cambria Math" panose="02040503050406030204" pitchFamily="18" charset="0"/>
                        </a:rPr>
                        <m:t> </m:t>
                      </m:r>
                      <m:r>
                        <m:rPr>
                          <m:sty m:val="p"/>
                        </m:rPr>
                        <a:rPr lang="it-IT" b="0" i="0" smtClean="0">
                          <a:latin typeface="Cambria Math" panose="02040503050406030204" pitchFamily="18" charset="0"/>
                        </a:rPr>
                        <m:t>image</m:t>
                      </m:r>
                    </m:oMath>
                  </m:oMathPara>
                </a14:m>
                <a:endParaRPr lang="it-IT" dirty="0"/>
              </a:p>
              <a:p>
                <a:pPr/>
                <a14:m>
                  <m:oMathPara xmlns:m="http://schemas.openxmlformats.org/officeDocument/2006/math">
                    <m:oMathParaPr>
                      <m:jc m:val="left"/>
                    </m:oMathParaPr>
                    <m:oMath xmlns:m="http://schemas.openxmlformats.org/officeDocument/2006/math">
                      <m:sSub>
                        <m:sSubPr>
                          <m:ctrlPr>
                            <a:rPr lang="it-IT" b="0" i="1" smtClean="0">
                              <a:latin typeface="Cambria Math" panose="02040503050406030204" pitchFamily="18" charset="0"/>
                            </a:rPr>
                          </m:ctrlPr>
                        </m:sSubPr>
                        <m:e>
                          <m:r>
                            <a:rPr lang="it-IT" b="0" i="1" smtClean="0">
                              <a:latin typeface="Cambria Math" panose="02040503050406030204" pitchFamily="18" charset="0"/>
                            </a:rPr>
                            <m:t>𝑙</m:t>
                          </m:r>
                        </m:e>
                        <m:sub>
                          <m:r>
                            <a:rPr lang="it-IT" b="0" i="1" smtClean="0">
                              <a:latin typeface="Cambria Math" panose="02040503050406030204" pitchFamily="18" charset="0"/>
                            </a:rPr>
                            <m:t>𝑡𝑟𝑢𝑒</m:t>
                          </m:r>
                        </m:sub>
                      </m:sSub>
                      <m:r>
                        <a:rPr lang="it-IT" b="0" i="1" smtClean="0">
                          <a:latin typeface="Cambria Math" panose="02040503050406030204" pitchFamily="18" charset="0"/>
                        </a:rPr>
                        <m:t>=</m:t>
                      </m:r>
                      <m:r>
                        <a:rPr lang="it-IT" b="0" i="1" smtClean="0">
                          <a:latin typeface="Cambria Math" panose="02040503050406030204" pitchFamily="18" charset="0"/>
                        </a:rPr>
                        <m:t>𝑤𝑎𝑟𝑝</m:t>
                      </m:r>
                      <m:r>
                        <a:rPr lang="it-IT" b="0" i="1" smtClean="0">
                          <a:latin typeface="Cambria Math" panose="02040503050406030204" pitchFamily="18" charset="0"/>
                        </a:rPr>
                        <m:t> </m:t>
                      </m:r>
                      <m:r>
                        <a:rPr lang="it-IT" b="0" i="1" smtClean="0">
                          <a:latin typeface="Cambria Math" panose="02040503050406030204" pitchFamily="18" charset="0"/>
                        </a:rPr>
                        <m:t>𝑙𝑜𝑠𝑠</m:t>
                      </m:r>
                      <m:r>
                        <a:rPr lang="it-IT" b="0" i="1" smtClean="0">
                          <a:latin typeface="Cambria Math" panose="02040503050406030204" pitchFamily="18" charset="0"/>
                        </a:rPr>
                        <m:t> </m:t>
                      </m:r>
                      <m:r>
                        <a:rPr lang="it-IT" b="0" i="1" smtClean="0">
                          <a:latin typeface="Cambria Math" panose="02040503050406030204" pitchFamily="18" charset="0"/>
                        </a:rPr>
                        <m:t>𝑢𝑠𝑖𝑛𝑔</m:t>
                      </m:r>
                      <m:r>
                        <a:rPr lang="it-IT" b="0" i="1" smtClean="0">
                          <a:latin typeface="Cambria Math" panose="02040503050406030204" pitchFamily="18" charset="0"/>
                        </a:rPr>
                        <m:t> </m:t>
                      </m:r>
                      <m:r>
                        <a:rPr lang="it-IT" i="1">
                          <a:latin typeface="Cambria Math" panose="02040503050406030204" pitchFamily="18" charset="0"/>
                        </a:rPr>
                        <m:t>𝐵𝐶𝐸𝑊𝑖𝑡</m:t>
                      </m:r>
                      <m:r>
                        <a:rPr lang="it-IT" b="0" i="1" smtClean="0">
                          <a:latin typeface="Cambria Math" panose="02040503050406030204" pitchFamily="18" charset="0"/>
                        </a:rPr>
                        <m:t>h𝐿𝑜𝑔𝑖𝑡𝑠𝐿𝑜𝑠𝑠</m:t>
                      </m:r>
                      <m:r>
                        <a:rPr lang="it-IT" b="0" i="1" smtClean="0">
                          <a:latin typeface="Cambria Math" panose="02040503050406030204" pitchFamily="18" charset="0"/>
                        </a:rPr>
                        <m:t> </m:t>
                      </m:r>
                      <m:r>
                        <a:rPr lang="it-IT" b="0" i="1" smtClean="0">
                          <a:latin typeface="Cambria Math" panose="02040503050406030204" pitchFamily="18" charset="0"/>
                        </a:rPr>
                        <m:t>𝑜𝑛</m:t>
                      </m:r>
                      <m:r>
                        <a:rPr lang="it-IT" b="0" i="1" smtClean="0">
                          <a:latin typeface="Cambria Math" panose="02040503050406030204" pitchFamily="18" charset="0"/>
                        </a:rPr>
                        <m:t> </m:t>
                      </m:r>
                      <m:r>
                        <a:rPr lang="it-IT" b="0" i="1" smtClean="0">
                          <a:latin typeface="Cambria Math" panose="02040503050406030204" pitchFamily="18" charset="0"/>
                        </a:rPr>
                        <m:t>𝐺𝑇</m:t>
                      </m:r>
                      <m:r>
                        <a:rPr lang="it-IT" b="0" i="1" smtClean="0">
                          <a:latin typeface="Cambria Math" panose="02040503050406030204" pitchFamily="18" charset="0"/>
                        </a:rPr>
                        <m:t> </m:t>
                      </m:r>
                      <m:r>
                        <a:rPr lang="it-IT" b="0" i="1" smtClean="0">
                          <a:latin typeface="Cambria Math" panose="02040503050406030204" pitchFamily="18" charset="0"/>
                        </a:rPr>
                        <m:t>𝑖𝑚𝑎𝑔𝑒</m:t>
                      </m:r>
                    </m:oMath>
                  </m:oMathPara>
                </a14:m>
                <a:endParaRPr lang="it-IT" dirty="0"/>
              </a:p>
              <a:p>
                <a:endParaRPr lang="it-IT" dirty="0"/>
              </a:p>
              <a:p>
                <a:pPr/>
                <a14:m>
                  <m:oMathPara xmlns:m="http://schemas.openxmlformats.org/officeDocument/2006/math">
                    <m:oMathParaPr>
                      <m:jc m:val="left"/>
                    </m:oMathParaPr>
                    <m:oMath xmlns:m="http://schemas.openxmlformats.org/officeDocument/2006/math">
                      <m:r>
                        <m:rPr>
                          <m:nor/>
                        </m:rPr>
                        <a:rPr lang="it-IT" i="1" dirty="0"/>
                        <m:t>Adam</m:t>
                      </m:r>
                      <m:r>
                        <m:rPr>
                          <m:nor/>
                        </m:rPr>
                        <a:rPr lang="it-IT" i="1" dirty="0"/>
                        <m:t> </m:t>
                      </m:r>
                      <m:r>
                        <m:rPr>
                          <m:nor/>
                        </m:rPr>
                        <a:rPr lang="it-IT" i="1" dirty="0"/>
                        <m:t>is</m:t>
                      </m:r>
                      <m:r>
                        <m:rPr>
                          <m:nor/>
                        </m:rPr>
                        <a:rPr lang="it-IT" i="1" dirty="0"/>
                        <m:t> </m:t>
                      </m:r>
                      <m:r>
                        <m:rPr>
                          <m:nor/>
                        </m:rPr>
                        <a:rPr lang="it-IT" i="1" dirty="0"/>
                        <m:t>used</m:t>
                      </m:r>
                      <m:r>
                        <m:rPr>
                          <m:nor/>
                        </m:rPr>
                        <a:rPr lang="it-IT" i="1" dirty="0"/>
                        <m:t> </m:t>
                      </m:r>
                      <m:r>
                        <m:rPr>
                          <m:nor/>
                        </m:rPr>
                        <a:rPr lang="it-IT" i="1" dirty="0"/>
                        <m:t>as</m:t>
                      </m:r>
                      <m:r>
                        <m:rPr>
                          <m:nor/>
                        </m:rPr>
                        <a:rPr lang="it-IT" i="1" dirty="0"/>
                        <m:t> </m:t>
                      </m:r>
                      <m:r>
                        <m:rPr>
                          <m:nor/>
                        </m:rPr>
                        <a:rPr lang="it-IT" i="1" dirty="0"/>
                        <m:t>optimizer</m:t>
                      </m:r>
                    </m:oMath>
                  </m:oMathPara>
                </a14:m>
                <a:endParaRPr lang="it-IT" i="1" dirty="0"/>
              </a:p>
              <a:p>
                <a:endParaRPr lang="it-IT" dirty="0"/>
              </a:p>
            </p:txBody>
          </p:sp>
        </mc:Choice>
        <mc:Fallback xmlns="">
          <p:sp>
            <p:nvSpPr>
              <p:cNvPr id="3" name="Segnaposto testo 2">
                <a:extLst>
                  <a:ext uri="{FF2B5EF4-FFF2-40B4-BE49-F238E27FC236}">
                    <a16:creationId xmlns:a16="http://schemas.microsoft.com/office/drawing/2014/main" id="{5BB42B66-59DC-5476-E54D-0A08B1D7F1B1}"/>
                  </a:ext>
                </a:extLst>
              </p:cNvPr>
              <p:cNvSpPr>
                <a:spLocks noGrp="1" noRot="1" noChangeAspect="1" noMove="1" noResize="1" noEditPoints="1" noAdjustHandles="1" noChangeArrowheads="1" noChangeShapeType="1" noTextEdit="1"/>
              </p:cNvSpPr>
              <p:nvPr>
                <p:ph type="body" sz="quarter" idx="13"/>
              </p:nvPr>
            </p:nvSpPr>
            <p:spPr>
              <a:blipFill>
                <a:blip r:embed="rId2"/>
                <a:stretch>
                  <a:fillRect/>
                </a:stretch>
              </a:blipFill>
            </p:spPr>
            <p:txBody>
              <a:bodyPr/>
              <a:lstStyle/>
              <a:p>
                <a:r>
                  <a:rPr lang="it-IT">
                    <a:noFill/>
                  </a:rPr>
                  <a:t> </a:t>
                </a:r>
              </a:p>
            </p:txBody>
          </p:sp>
        </mc:Fallback>
      </mc:AlternateContent>
      <p:sp>
        <p:nvSpPr>
          <p:cNvPr id="4" name="Titolo 3">
            <a:extLst>
              <a:ext uri="{FF2B5EF4-FFF2-40B4-BE49-F238E27FC236}">
                <a16:creationId xmlns:a16="http://schemas.microsoft.com/office/drawing/2014/main" id="{936FA247-7D50-6763-D103-A27E4634011A}"/>
              </a:ext>
            </a:extLst>
          </p:cNvPr>
          <p:cNvSpPr>
            <a:spLocks noGrp="1"/>
          </p:cNvSpPr>
          <p:nvPr>
            <p:ph type="title"/>
          </p:nvPr>
        </p:nvSpPr>
        <p:spPr/>
        <p:txBody>
          <a:bodyPr/>
          <a:lstStyle/>
          <a:p>
            <a:r>
              <a:rPr lang="it-IT" dirty="0" err="1"/>
              <a:t>Discriminator’s</a:t>
            </a:r>
            <a:r>
              <a:rPr lang="it-IT" dirty="0"/>
              <a:t> </a:t>
            </a:r>
            <a:r>
              <a:rPr lang="it-IT" dirty="0" err="1"/>
              <a:t>loss</a:t>
            </a:r>
            <a:r>
              <a:rPr lang="it-IT" dirty="0"/>
              <a:t> </a:t>
            </a:r>
            <a:r>
              <a:rPr lang="it-IT" dirty="0" err="1"/>
              <a:t>function</a:t>
            </a:r>
            <a:r>
              <a:rPr lang="it-IT" dirty="0"/>
              <a:t>:</a:t>
            </a:r>
            <a:br>
              <a:rPr lang="it-IT" b="0" dirty="0">
                <a:latin typeface="Cambria Math" panose="02040503050406030204" pitchFamily="18" charset="0"/>
              </a:rPr>
            </a:br>
            <a:endParaRPr lang="it-IT" dirty="0"/>
          </a:p>
        </p:txBody>
      </p:sp>
      <p:sp>
        <p:nvSpPr>
          <p:cNvPr id="6" name="Rectangle 2">
            <a:extLst>
              <a:ext uri="{FF2B5EF4-FFF2-40B4-BE49-F238E27FC236}">
                <a16:creationId xmlns:a16="http://schemas.microsoft.com/office/drawing/2014/main" id="{9B39A9FB-43F6-DB4E-1933-FCD43C1D664C}"/>
              </a:ext>
            </a:extLst>
          </p:cNvPr>
          <p:cNvSpPr>
            <a:spLocks noChangeArrowheads="1"/>
          </p:cNvSpPr>
          <p:nvPr/>
        </p:nvSpPr>
        <p:spPr bwMode="auto">
          <a:xfrm>
            <a:off x="0" y="0"/>
            <a:ext cx="9144000" cy="457200"/>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it-IT" altLang="it-IT" sz="1000" b="0" i="0" u="none" strike="noStrike" cap="none" normalizeH="0" baseline="0">
                <a:ln>
                  <a:noFill/>
                </a:ln>
                <a:solidFill>
                  <a:srgbClr val="A9B7C6"/>
                </a:solidFill>
                <a:effectLst/>
                <a:latin typeface="JetBrains Mono"/>
              </a:rPr>
              <a:t>BCEWithLogitsLoss</a:t>
            </a:r>
            <a:endParaRPr kumimoji="0" lang="it-IT" altLang="it-IT"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673640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B418667C-E371-C146-8675-36A22A3BDD5E}"/>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mc:AlternateContent xmlns:mc="http://schemas.openxmlformats.org/markup-compatibility/2006" xmlns:a14="http://schemas.microsoft.com/office/drawing/2010/main">
        <mc:Choice Requires="a14">
          <p:sp>
            <p:nvSpPr>
              <p:cNvPr id="3" name="Segnaposto testo 2">
                <a:extLst>
                  <a:ext uri="{FF2B5EF4-FFF2-40B4-BE49-F238E27FC236}">
                    <a16:creationId xmlns:a16="http://schemas.microsoft.com/office/drawing/2014/main" id="{9BDD4492-39CC-4849-B705-53CF271D1DC6}"/>
                  </a:ext>
                </a:extLst>
              </p:cNvPr>
              <p:cNvSpPr>
                <a:spLocks noGrp="1"/>
              </p:cNvSpPr>
              <p:nvPr>
                <p:ph type="body" sz="quarter" idx="13"/>
              </p:nvPr>
            </p:nvSpPr>
            <p:spPr>
              <a:xfrm>
                <a:off x="714375" y="1814983"/>
                <a:ext cx="8103948" cy="4512666"/>
              </a:xfrm>
            </p:spPr>
            <p:txBody>
              <a:bodyPr/>
              <a:lstStyle/>
              <a:p>
                <a:r>
                  <a:rPr lang="it-IT" dirty="0"/>
                  <a:t>GAN models </a:t>
                </a:r>
                <a:r>
                  <a:rPr lang="it-IT" dirty="0" err="1"/>
                  <a:t>could</a:t>
                </a:r>
                <a:r>
                  <a:rPr lang="it-IT" dirty="0"/>
                  <a:t> </a:t>
                </a:r>
                <a:r>
                  <a:rPr lang="it-IT" dirty="0" err="1"/>
                  <a:t>also</a:t>
                </a:r>
                <a:r>
                  <a:rPr lang="it-IT" dirty="0"/>
                  <a:t> be </a:t>
                </a:r>
                <a:r>
                  <a:rPr lang="it-IT" dirty="0" err="1"/>
                  <a:t>used</a:t>
                </a:r>
                <a:r>
                  <a:rPr lang="it-IT" dirty="0"/>
                  <a:t> to </a:t>
                </a:r>
                <a:r>
                  <a:rPr lang="it-IT" dirty="0" err="1"/>
                  <a:t>achieve</a:t>
                </a:r>
                <a:r>
                  <a:rPr lang="it-IT" dirty="0"/>
                  <a:t> super </a:t>
                </a:r>
                <a:r>
                  <a:rPr lang="it-IT" dirty="0" err="1"/>
                  <a:t>resolution</a:t>
                </a:r>
                <a:r>
                  <a:rPr lang="it-IT" dirty="0"/>
                  <a:t>.</a:t>
                </a:r>
              </a:p>
              <a:p>
                <a:r>
                  <a:rPr lang="it-IT" dirty="0"/>
                  <a:t>In </a:t>
                </a:r>
                <a:r>
                  <a:rPr lang="it-IT" dirty="0" err="1"/>
                  <a:t>this</a:t>
                </a:r>
                <a:r>
                  <a:rPr lang="it-IT" dirty="0"/>
                  <a:t> case the input </a:t>
                </a:r>
                <a14:m>
                  <m:oMath xmlns:m="http://schemas.openxmlformats.org/officeDocument/2006/math">
                    <m:r>
                      <a:rPr lang="it-IT" b="0" i="1" smtClean="0">
                        <a:latin typeface="Cambria Math" panose="02040503050406030204" pitchFamily="18" charset="0"/>
                      </a:rPr>
                      <m:t>𝑧</m:t>
                    </m:r>
                  </m:oMath>
                </a14:m>
                <a:r>
                  <a:rPr lang="it-IT" dirty="0"/>
                  <a:t> </a:t>
                </a:r>
                <a:r>
                  <a:rPr lang="it-IT" dirty="0" err="1"/>
                  <a:t>is</a:t>
                </a:r>
                <a:r>
                  <a:rPr lang="it-IT" dirty="0"/>
                  <a:t> </a:t>
                </a:r>
                <a:r>
                  <a:rPr lang="it-IT" dirty="0" err="1"/>
                  <a:t>not</a:t>
                </a:r>
                <a:r>
                  <a:rPr lang="it-IT" dirty="0"/>
                  <a:t> a multivariate </a:t>
                </a:r>
                <a:r>
                  <a:rPr lang="it-IT" dirty="0" err="1"/>
                  <a:t>gaussian</a:t>
                </a:r>
                <a:r>
                  <a:rPr lang="it-IT" dirty="0"/>
                  <a:t> </a:t>
                </a:r>
                <a:r>
                  <a:rPr lang="it-IT" dirty="0" err="1"/>
                  <a:t>but</a:t>
                </a:r>
                <a:r>
                  <a:rPr lang="it-IT" dirty="0"/>
                  <a:t> </a:t>
                </a:r>
                <a:r>
                  <a:rPr lang="it-IT" dirty="0" err="1"/>
                  <a:t>is</a:t>
                </a:r>
                <a:r>
                  <a:rPr lang="it-IT" dirty="0"/>
                  <a:t> an image of </a:t>
                </a:r>
                <a:r>
                  <a:rPr lang="it-IT" dirty="0" err="1"/>
                  <a:t>dimension</a:t>
                </a:r>
                <a:r>
                  <a:rPr lang="it-IT" dirty="0"/>
                  <a:t> </a:t>
                </a:r>
                <a14:m>
                  <m:oMath xmlns:m="http://schemas.openxmlformats.org/officeDocument/2006/math">
                    <m:r>
                      <a:rPr lang="it-IT" b="0" i="1" smtClean="0">
                        <a:latin typeface="Cambria Math" panose="02040503050406030204" pitchFamily="18" charset="0"/>
                      </a:rPr>
                      <m:t>𝑀</m:t>
                    </m:r>
                    <m:r>
                      <a:rPr lang="it-IT" b="0" i="1" smtClean="0">
                        <a:latin typeface="Cambria Math" panose="02040503050406030204" pitchFamily="18" charset="0"/>
                      </a:rPr>
                      <m:t>∗</m:t>
                    </m:r>
                    <m:r>
                      <a:rPr lang="it-IT" b="0" i="1" smtClean="0">
                        <a:latin typeface="Cambria Math" panose="02040503050406030204" pitchFamily="18" charset="0"/>
                      </a:rPr>
                      <m:t>𝑁</m:t>
                    </m:r>
                    <m:r>
                      <a:rPr lang="it-IT" b="0" i="1" smtClean="0">
                        <a:latin typeface="Cambria Math" panose="02040503050406030204" pitchFamily="18" charset="0"/>
                      </a:rPr>
                      <m:t>  </m:t>
                    </m:r>
                  </m:oMath>
                </a14:m>
                <a:r>
                  <a:rPr lang="it-IT" dirty="0"/>
                  <a:t>and the output </a:t>
                </a:r>
                <a:r>
                  <a:rPr lang="it-IT" dirty="0" err="1"/>
                  <a:t>is</a:t>
                </a:r>
                <a:r>
                  <a:rPr lang="it-IT" dirty="0"/>
                  <a:t> a </a:t>
                </a:r>
                <a:r>
                  <a:rPr lang="it-IT" dirty="0" err="1"/>
                  <a:t>scaled</a:t>
                </a:r>
                <a:r>
                  <a:rPr lang="it-IT" dirty="0"/>
                  <a:t> </a:t>
                </a:r>
                <a:r>
                  <a:rPr lang="it-IT" dirty="0" err="1"/>
                  <a:t>version</a:t>
                </a:r>
                <a:r>
                  <a:rPr lang="it-IT" dirty="0"/>
                  <a:t> of the </a:t>
                </a:r>
                <a:r>
                  <a:rPr lang="it-IT" dirty="0" err="1"/>
                  <a:t>same</a:t>
                </a:r>
                <a:r>
                  <a:rPr lang="it-IT" dirty="0"/>
                  <a:t> image with </a:t>
                </a:r>
                <a:r>
                  <a:rPr lang="it-IT" dirty="0" err="1"/>
                  <a:t>dimension</a:t>
                </a:r>
                <a:r>
                  <a:rPr lang="it-IT" dirty="0"/>
                  <a:t> </a:t>
                </a:r>
                <a14:m>
                  <m:oMath xmlns:m="http://schemas.openxmlformats.org/officeDocument/2006/math">
                    <m:r>
                      <a:rPr lang="it-IT" b="0" i="1" smtClean="0">
                        <a:latin typeface="Cambria Math" panose="02040503050406030204" pitchFamily="18" charset="0"/>
                      </a:rPr>
                      <m:t>𝑠𝑀</m:t>
                    </m:r>
                    <m:r>
                      <a:rPr lang="it-IT" b="0" i="1" smtClean="0">
                        <a:latin typeface="Cambria Math" panose="02040503050406030204" pitchFamily="18" charset="0"/>
                      </a:rPr>
                      <m:t>∗</m:t>
                    </m:r>
                    <m:r>
                      <a:rPr lang="it-IT" b="0" i="1" smtClean="0">
                        <a:latin typeface="Cambria Math" panose="02040503050406030204" pitchFamily="18" charset="0"/>
                      </a:rPr>
                      <m:t>𝑠𝑁</m:t>
                    </m:r>
                    <m:r>
                      <a:rPr lang="it-IT" b="0" i="1" smtClean="0">
                        <a:latin typeface="Cambria Math" panose="02040503050406030204" pitchFamily="18" charset="0"/>
                      </a:rPr>
                      <m:t> </m:t>
                    </m:r>
                  </m:oMath>
                </a14:m>
                <a:r>
                  <a:rPr lang="it-IT" dirty="0"/>
                  <a:t>where </a:t>
                </a:r>
                <a14:m>
                  <m:oMath xmlns:m="http://schemas.openxmlformats.org/officeDocument/2006/math">
                    <m:r>
                      <a:rPr lang="it-IT" b="0" i="1" smtClean="0">
                        <a:latin typeface="Cambria Math" panose="02040503050406030204" pitchFamily="18" charset="0"/>
                      </a:rPr>
                      <m:t>𝑠</m:t>
                    </m:r>
                  </m:oMath>
                </a14:m>
                <a:r>
                  <a:rPr lang="it-IT" dirty="0"/>
                  <a:t> </a:t>
                </a:r>
                <a:r>
                  <a:rPr lang="it-IT" dirty="0" err="1"/>
                  <a:t>is</a:t>
                </a:r>
                <a:r>
                  <a:rPr lang="it-IT" dirty="0"/>
                  <a:t> the scale </a:t>
                </a:r>
                <a:r>
                  <a:rPr lang="it-IT" dirty="0" err="1"/>
                  <a:t>factor</a:t>
                </a:r>
                <a:r>
                  <a:rPr lang="it-IT" dirty="0"/>
                  <a:t>.</a:t>
                </a:r>
              </a:p>
              <a:p>
                <a:r>
                  <a:rPr lang="en-US" dirty="0"/>
                  <a:t>An important aspect required by Video Super Resolution (VSR) applications is to maintain the motion coherence between temporally adjacent frames.</a:t>
                </a:r>
              </a:p>
              <a:p>
                <a:r>
                  <a:rPr lang="en-US" dirty="0"/>
                  <a:t>This could be done by estimating the optical flow.</a:t>
                </a:r>
                <a:endParaRPr lang="it-IT" dirty="0"/>
              </a:p>
            </p:txBody>
          </p:sp>
        </mc:Choice>
        <mc:Fallback xmlns="">
          <p:sp>
            <p:nvSpPr>
              <p:cNvPr id="3" name="Segnaposto testo 2">
                <a:extLst>
                  <a:ext uri="{FF2B5EF4-FFF2-40B4-BE49-F238E27FC236}">
                    <a16:creationId xmlns:a16="http://schemas.microsoft.com/office/drawing/2014/main" id="{9BDD4492-39CC-4849-B705-53CF271D1DC6}"/>
                  </a:ext>
                </a:extLst>
              </p:cNvPr>
              <p:cNvSpPr>
                <a:spLocks noGrp="1" noRot="1" noChangeAspect="1" noMove="1" noResize="1" noEditPoints="1" noAdjustHandles="1" noChangeArrowheads="1" noChangeShapeType="1" noTextEdit="1"/>
              </p:cNvSpPr>
              <p:nvPr>
                <p:ph type="body" sz="quarter" idx="13"/>
              </p:nvPr>
            </p:nvSpPr>
            <p:spPr>
              <a:xfrm>
                <a:off x="714375" y="1814983"/>
                <a:ext cx="8103948" cy="4512666"/>
              </a:xfrm>
              <a:blipFill>
                <a:blip r:embed="rId3"/>
                <a:stretch>
                  <a:fillRect l="-526"/>
                </a:stretch>
              </a:blipFill>
            </p:spPr>
            <p:txBody>
              <a:bodyPr/>
              <a:lstStyle/>
              <a:p>
                <a:r>
                  <a:rPr lang="it-IT">
                    <a:noFill/>
                  </a:rPr>
                  <a:t> </a:t>
                </a:r>
              </a:p>
            </p:txBody>
          </p:sp>
        </mc:Fallback>
      </mc:AlternateContent>
      <p:sp>
        <p:nvSpPr>
          <p:cNvPr id="4" name="Titolo 3">
            <a:extLst>
              <a:ext uri="{FF2B5EF4-FFF2-40B4-BE49-F238E27FC236}">
                <a16:creationId xmlns:a16="http://schemas.microsoft.com/office/drawing/2014/main" id="{898D2A38-2F27-3044-8ABF-A7E3F2A84560}"/>
              </a:ext>
            </a:extLst>
          </p:cNvPr>
          <p:cNvSpPr>
            <a:spLocks noGrp="1"/>
          </p:cNvSpPr>
          <p:nvPr>
            <p:ph type="title"/>
          </p:nvPr>
        </p:nvSpPr>
        <p:spPr/>
        <p:txBody>
          <a:bodyPr/>
          <a:lstStyle/>
          <a:p>
            <a:r>
              <a:rPr lang="it-IT" dirty="0"/>
              <a:t>GAN for Super </a:t>
            </a:r>
            <a:r>
              <a:rPr lang="it-IT" dirty="0" err="1"/>
              <a:t>Resolution</a:t>
            </a:r>
            <a:endParaRPr lang="it-IT" dirty="0"/>
          </a:p>
        </p:txBody>
      </p:sp>
    </p:spTree>
    <p:extLst>
      <p:ext uri="{BB962C8B-B14F-4D97-AF65-F5344CB8AC3E}">
        <p14:creationId xmlns:p14="http://schemas.microsoft.com/office/powerpoint/2010/main" val="38494242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B418667C-E371-C146-8675-36A22A3BDD5E}"/>
              </a:ext>
            </a:extLst>
          </p:cNvPr>
          <p:cNvSpPr>
            <a:spLocks noGrp="1"/>
          </p:cNvSpPr>
          <p:nvPr>
            <p:ph type="body" sz="quarter" idx="14"/>
          </p:nvPr>
        </p:nvSpPr>
        <p:spPr>
          <a:xfrm>
            <a:off x="246583" y="6638754"/>
            <a:ext cx="7590251" cy="250425"/>
          </a:xfrm>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9BDD4492-39CC-4849-B705-53CF271D1DC6}"/>
              </a:ext>
            </a:extLst>
          </p:cNvPr>
          <p:cNvSpPr>
            <a:spLocks noGrp="1"/>
          </p:cNvSpPr>
          <p:nvPr>
            <p:ph type="body" sz="quarter" idx="13"/>
          </p:nvPr>
        </p:nvSpPr>
        <p:spPr>
          <a:xfrm>
            <a:off x="714375" y="1814983"/>
            <a:ext cx="8103948" cy="4512666"/>
          </a:xfrm>
        </p:spPr>
        <p:txBody>
          <a:bodyPr/>
          <a:lstStyle/>
          <a:p>
            <a:r>
              <a:rPr lang="en-US" dirty="0"/>
              <a:t>In this project has been modified the Generator of Efficient and Generic VSR system (EGVSR) model.</a:t>
            </a:r>
          </a:p>
          <a:p>
            <a:r>
              <a:rPr lang="en-US" dirty="0"/>
              <a:t>This model is based on a previous super resolution model called </a:t>
            </a:r>
            <a:r>
              <a:rPr lang="en-US" dirty="0" err="1"/>
              <a:t>TecoGAN</a:t>
            </a:r>
            <a:r>
              <a:rPr lang="en-US" dirty="0"/>
              <a:t> (</a:t>
            </a:r>
            <a:r>
              <a:rPr lang="en-US" dirty="0" err="1"/>
              <a:t>TEmporally</a:t>
            </a:r>
            <a:r>
              <a:rPr lang="en-US" dirty="0"/>
              <a:t> </a:t>
            </a:r>
            <a:r>
              <a:rPr lang="en-US" dirty="0" err="1"/>
              <a:t>COherent</a:t>
            </a:r>
            <a:r>
              <a:rPr lang="en-US" dirty="0"/>
              <a:t> GAN) which uses space-time </a:t>
            </a:r>
            <a:r>
              <a:rPr lang="en-US" dirty="0" err="1"/>
              <a:t>informations</a:t>
            </a:r>
            <a:r>
              <a:rPr lang="en-US" dirty="0"/>
              <a:t> to achieve good results in VSR.</a:t>
            </a:r>
          </a:p>
          <a:p>
            <a:r>
              <a:rPr lang="en-US" dirty="0"/>
              <a:t>The difference between EGVSR and </a:t>
            </a:r>
            <a:r>
              <a:rPr lang="en-US" dirty="0" err="1"/>
              <a:t>TecoGAN</a:t>
            </a:r>
            <a:r>
              <a:rPr lang="en-US" dirty="0"/>
              <a:t> is that former is faster and could be used in real-time application.</a:t>
            </a:r>
            <a:endParaRPr lang="it-IT" dirty="0"/>
          </a:p>
        </p:txBody>
      </p:sp>
      <p:sp>
        <p:nvSpPr>
          <p:cNvPr id="4" name="Titolo 3">
            <a:extLst>
              <a:ext uri="{FF2B5EF4-FFF2-40B4-BE49-F238E27FC236}">
                <a16:creationId xmlns:a16="http://schemas.microsoft.com/office/drawing/2014/main" id="{898D2A38-2F27-3044-8ABF-A7E3F2A84560}"/>
              </a:ext>
            </a:extLst>
          </p:cNvPr>
          <p:cNvSpPr>
            <a:spLocks noGrp="1"/>
          </p:cNvSpPr>
          <p:nvPr>
            <p:ph type="title"/>
          </p:nvPr>
        </p:nvSpPr>
        <p:spPr/>
        <p:txBody>
          <a:bodyPr/>
          <a:lstStyle/>
          <a:p>
            <a:r>
              <a:rPr lang="en-US" i="0" dirty="0">
                <a:effectLst/>
              </a:rPr>
              <a:t>Efficient and Generic VSR System (EGVSR)</a:t>
            </a:r>
            <a:endParaRPr lang="it-IT" dirty="0"/>
          </a:p>
        </p:txBody>
      </p:sp>
    </p:spTree>
    <p:extLst>
      <p:ext uri="{BB962C8B-B14F-4D97-AF65-F5344CB8AC3E}">
        <p14:creationId xmlns:p14="http://schemas.microsoft.com/office/powerpoint/2010/main" val="705186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6B1FE940-894E-5573-D3BF-3A29E833ABE8}"/>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48F9241E-9875-2087-DA18-0FFBF0CB95B3}"/>
              </a:ext>
            </a:extLst>
          </p:cNvPr>
          <p:cNvSpPr>
            <a:spLocks noGrp="1"/>
          </p:cNvSpPr>
          <p:nvPr>
            <p:ph type="body" sz="quarter" idx="13"/>
          </p:nvPr>
        </p:nvSpPr>
        <p:spPr/>
        <p:txBody>
          <a:bodyPr/>
          <a:lstStyle/>
          <a:p>
            <a:r>
              <a:rPr lang="en-US" dirty="0"/>
              <a:t>The EGVRS generator consists of two main modules.</a:t>
            </a:r>
            <a:endParaRPr lang="it-IT" dirty="0"/>
          </a:p>
        </p:txBody>
      </p:sp>
      <p:sp>
        <p:nvSpPr>
          <p:cNvPr id="4" name="Titolo 3">
            <a:extLst>
              <a:ext uri="{FF2B5EF4-FFF2-40B4-BE49-F238E27FC236}">
                <a16:creationId xmlns:a16="http://schemas.microsoft.com/office/drawing/2014/main" id="{C396B0FB-5CE9-92AD-3BD4-5458CAAC393B}"/>
              </a:ext>
            </a:extLst>
          </p:cNvPr>
          <p:cNvSpPr>
            <a:spLocks noGrp="1"/>
          </p:cNvSpPr>
          <p:nvPr>
            <p:ph type="title"/>
          </p:nvPr>
        </p:nvSpPr>
        <p:spPr/>
        <p:txBody>
          <a:bodyPr/>
          <a:lstStyle/>
          <a:p>
            <a:r>
              <a:rPr lang="it-IT" dirty="0"/>
              <a:t>EGVSR Generator</a:t>
            </a:r>
          </a:p>
        </p:txBody>
      </p:sp>
      <p:pic>
        <p:nvPicPr>
          <p:cNvPr id="6" name="Immagine 5">
            <a:extLst>
              <a:ext uri="{FF2B5EF4-FFF2-40B4-BE49-F238E27FC236}">
                <a16:creationId xmlns:a16="http://schemas.microsoft.com/office/drawing/2014/main" id="{1BBA2812-FE52-1831-9D9B-FABDBE5617B1}"/>
              </a:ext>
            </a:extLst>
          </p:cNvPr>
          <p:cNvPicPr>
            <a:picLocks noChangeAspect="1"/>
          </p:cNvPicPr>
          <p:nvPr/>
        </p:nvPicPr>
        <p:blipFill>
          <a:blip r:embed="rId2"/>
          <a:stretch>
            <a:fillRect/>
          </a:stretch>
        </p:blipFill>
        <p:spPr>
          <a:xfrm>
            <a:off x="714375" y="2497876"/>
            <a:ext cx="7791061" cy="3590160"/>
          </a:xfrm>
          <a:prstGeom prst="rect">
            <a:avLst/>
          </a:prstGeom>
        </p:spPr>
      </p:pic>
    </p:spTree>
    <p:extLst>
      <p:ext uri="{BB962C8B-B14F-4D97-AF65-F5344CB8AC3E}">
        <p14:creationId xmlns:p14="http://schemas.microsoft.com/office/powerpoint/2010/main" val="12679406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6B1FE940-894E-5573-D3BF-3A29E833ABE8}"/>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48F9241E-9875-2087-DA18-0FFBF0CB95B3}"/>
              </a:ext>
            </a:extLst>
          </p:cNvPr>
          <p:cNvSpPr>
            <a:spLocks noGrp="1"/>
          </p:cNvSpPr>
          <p:nvPr>
            <p:ph type="body" sz="quarter" idx="13"/>
          </p:nvPr>
        </p:nvSpPr>
        <p:spPr/>
        <p:txBody>
          <a:bodyPr/>
          <a:lstStyle/>
          <a:p>
            <a:r>
              <a:rPr lang="en-US" dirty="0">
                <a:latin typeface="Arial" panose="020B0604020202020204" pitchFamily="34" charset="0"/>
                <a:cs typeface="Arial" panose="020B0604020202020204" pitchFamily="34" charset="0"/>
              </a:rPr>
              <a:t>The aim of </a:t>
            </a:r>
            <a:r>
              <a:rPr lang="en-US" b="1" dirty="0" err="1">
                <a:latin typeface="Arial" panose="020B0604020202020204" pitchFamily="34" charset="0"/>
                <a:cs typeface="Arial" panose="020B0604020202020204" pitchFamily="34" charset="0"/>
              </a:rPr>
              <a:t>FNet</a:t>
            </a:r>
            <a:r>
              <a:rPr lang="en-US" dirty="0">
                <a:latin typeface="Arial" panose="020B0604020202020204" pitchFamily="34" charset="0"/>
                <a:cs typeface="Arial" panose="020B0604020202020204" pitchFamily="34" charset="0"/>
              </a:rPr>
              <a:t> is to estimate the </a:t>
            </a:r>
            <a:r>
              <a:rPr lang="en-US" b="1" dirty="0">
                <a:latin typeface="Arial" panose="020B0604020202020204" pitchFamily="34" charset="0"/>
                <a:cs typeface="Arial" panose="020B0604020202020204" pitchFamily="34" charset="0"/>
              </a:rPr>
              <a:t>Dense Optical Flow </a:t>
            </a:r>
            <a:r>
              <a:rPr lang="en-US" dirty="0">
                <a:latin typeface="Arial" panose="020B0604020202020204" pitchFamily="34" charset="0"/>
                <a:cs typeface="Arial" panose="020B0604020202020204" pitchFamily="34" charset="0"/>
              </a:rPr>
              <a:t>in order to perform a consistent frame reconstruction. </a:t>
            </a:r>
            <a:r>
              <a:rPr lang="en-US" b="1" dirty="0" err="1">
                <a:latin typeface="Arial" panose="020B0604020202020204" pitchFamily="34" charset="0"/>
                <a:cs typeface="Arial" panose="020B0604020202020204" pitchFamily="34" charset="0"/>
              </a:rPr>
              <a:t>Fnet</a:t>
            </a:r>
            <a:r>
              <a:rPr lang="en-US" dirty="0">
                <a:latin typeface="Arial" panose="020B0604020202020204" pitchFamily="34" charset="0"/>
                <a:cs typeface="Arial" panose="020B0604020202020204" pitchFamily="34" charset="0"/>
              </a:rPr>
              <a:t> has an encoder-decoder architecture.</a:t>
            </a:r>
          </a:p>
          <a:p>
            <a:r>
              <a:rPr lang="en-US" b="0" i="0" dirty="0">
                <a:effectLst/>
                <a:latin typeface="Arial" panose="020B0604020202020204" pitchFamily="34" charset="0"/>
              </a:rPr>
              <a:t>The Encoding part uses three encoder units:</a:t>
            </a:r>
          </a:p>
          <a:p>
            <a:pPr algn="ctr"/>
            <a:r>
              <a:rPr lang="en-US" b="0" i="0" dirty="0">
                <a:effectLst/>
                <a:latin typeface="Arial" panose="020B0604020202020204" pitchFamily="34" charset="0"/>
              </a:rPr>
              <a:t> </a:t>
            </a:r>
            <a:r>
              <a:rPr lang="it-IT" b="1" i="0" dirty="0">
                <a:effectLst/>
                <a:latin typeface="Arial" panose="020B0604020202020204" pitchFamily="34" charset="0"/>
              </a:rPr>
              <a:t>Encode</a:t>
            </a:r>
            <a:r>
              <a:rPr lang="it-IT" b="0" i="0" dirty="0">
                <a:effectLst/>
                <a:latin typeface="Arial" panose="020B0604020202020204" pitchFamily="34" charset="0"/>
              </a:rPr>
              <a:t>r={Conv2d→LeakyReLU→Conv2d→LeakyReLU→MaxPool2}</a:t>
            </a:r>
            <a:r>
              <a:rPr lang="en-US" dirty="0"/>
              <a:t> </a:t>
            </a:r>
          </a:p>
          <a:p>
            <a:r>
              <a:rPr lang="en-US" b="0" i="0" dirty="0">
                <a:effectLst/>
                <a:latin typeface="Arial" panose="020B0604020202020204" pitchFamily="34" charset="0"/>
              </a:rPr>
              <a:t>The Decoding part uses three decoder units:</a:t>
            </a:r>
          </a:p>
          <a:p>
            <a:pPr algn="ctr"/>
            <a:r>
              <a:rPr lang="it-IT" b="1" i="0" dirty="0">
                <a:effectLst/>
                <a:latin typeface="Arial" panose="020B0604020202020204" pitchFamily="34" charset="0"/>
              </a:rPr>
              <a:t>Decoder</a:t>
            </a:r>
            <a:r>
              <a:rPr lang="it-IT" b="0" i="0" dirty="0">
                <a:effectLst/>
                <a:latin typeface="Arial" panose="020B0604020202020204" pitchFamily="34" charset="0"/>
              </a:rPr>
              <a:t>={Conv2d→LeakyReLU→ Conv2d→ </a:t>
            </a:r>
            <a:r>
              <a:rPr lang="it-IT" b="0" i="0" dirty="0" err="1">
                <a:effectLst/>
                <a:latin typeface="Arial" panose="020B0604020202020204" pitchFamily="34" charset="0"/>
              </a:rPr>
              <a:t>LeakyReLU</a:t>
            </a:r>
            <a:r>
              <a:rPr lang="it-IT" b="0" i="0" dirty="0">
                <a:effectLst/>
                <a:latin typeface="Arial" panose="020B0604020202020204" pitchFamily="34" charset="0"/>
              </a:rPr>
              <a:t>→ BilineraUp×2}</a:t>
            </a:r>
            <a:br>
              <a:rPr lang="it-IT" dirty="0"/>
            </a:br>
            <a:endParaRPr lang="it-IT" dirty="0"/>
          </a:p>
        </p:txBody>
      </p:sp>
      <p:sp>
        <p:nvSpPr>
          <p:cNvPr id="4" name="Titolo 3">
            <a:extLst>
              <a:ext uri="{FF2B5EF4-FFF2-40B4-BE49-F238E27FC236}">
                <a16:creationId xmlns:a16="http://schemas.microsoft.com/office/drawing/2014/main" id="{C396B0FB-5CE9-92AD-3BD4-5458CAAC393B}"/>
              </a:ext>
            </a:extLst>
          </p:cNvPr>
          <p:cNvSpPr>
            <a:spLocks noGrp="1"/>
          </p:cNvSpPr>
          <p:nvPr>
            <p:ph type="title"/>
          </p:nvPr>
        </p:nvSpPr>
        <p:spPr/>
        <p:txBody>
          <a:bodyPr/>
          <a:lstStyle/>
          <a:p>
            <a:r>
              <a:rPr lang="it-IT" dirty="0" err="1"/>
              <a:t>Fnet</a:t>
            </a:r>
            <a:r>
              <a:rPr lang="it-IT" dirty="0"/>
              <a:t> </a:t>
            </a:r>
            <a:r>
              <a:rPr lang="it-IT" dirty="0" err="1"/>
              <a:t>module</a:t>
            </a:r>
            <a:endParaRPr lang="it-IT" dirty="0"/>
          </a:p>
        </p:txBody>
      </p:sp>
    </p:spTree>
    <p:extLst>
      <p:ext uri="{BB962C8B-B14F-4D97-AF65-F5344CB8AC3E}">
        <p14:creationId xmlns:p14="http://schemas.microsoft.com/office/powerpoint/2010/main" val="37663996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6B1FE940-894E-5573-D3BF-3A29E833ABE8}"/>
              </a:ext>
            </a:extLst>
          </p:cNvPr>
          <p:cNvSpPr>
            <a:spLocks noGrp="1"/>
          </p:cNvSpPr>
          <p:nvPr>
            <p:ph type="body" sz="quarter" idx="14"/>
          </p:nvPr>
        </p:nvSpPr>
        <p:spPr/>
        <p:txBody>
          <a:bodyPr/>
          <a:lstStyle/>
          <a:p>
            <a:r>
              <a:rPr lang="it-IT" dirty="0"/>
              <a:t>Visual And Multimedia </a:t>
            </a:r>
            <a:r>
              <a:rPr lang="it-IT" dirty="0" err="1"/>
              <a:t>Recognition</a:t>
            </a:r>
            <a:endParaRPr lang="it-IT" dirty="0"/>
          </a:p>
        </p:txBody>
      </p:sp>
      <p:sp>
        <p:nvSpPr>
          <p:cNvPr id="3" name="Segnaposto testo 2">
            <a:extLst>
              <a:ext uri="{FF2B5EF4-FFF2-40B4-BE49-F238E27FC236}">
                <a16:creationId xmlns:a16="http://schemas.microsoft.com/office/drawing/2014/main" id="{48F9241E-9875-2087-DA18-0FFBF0CB95B3}"/>
              </a:ext>
            </a:extLst>
          </p:cNvPr>
          <p:cNvSpPr>
            <a:spLocks noGrp="1"/>
          </p:cNvSpPr>
          <p:nvPr>
            <p:ph type="body" sz="quarter" idx="13"/>
          </p:nvPr>
        </p:nvSpPr>
        <p:spPr/>
        <p:txBody>
          <a:bodyPr/>
          <a:lstStyle/>
          <a:p>
            <a:r>
              <a:rPr lang="en-US" dirty="0">
                <a:latin typeface="Arial" panose="020B0604020202020204" pitchFamily="34" charset="0"/>
                <a:cs typeface="Arial" panose="020B0604020202020204" pitchFamily="34" charset="0"/>
              </a:rPr>
              <a:t>The aim of </a:t>
            </a:r>
            <a:r>
              <a:rPr lang="en-US" b="1" dirty="0" err="1">
                <a:latin typeface="Arial" panose="020B0604020202020204" pitchFamily="34" charset="0"/>
                <a:cs typeface="Arial" panose="020B0604020202020204" pitchFamily="34" charset="0"/>
              </a:rPr>
              <a:t>SRNet</a:t>
            </a:r>
            <a:r>
              <a:rPr lang="en-US" dirty="0">
                <a:latin typeface="Arial" panose="020B0604020202020204" pitchFamily="34" charset="0"/>
                <a:cs typeface="Arial" panose="020B0604020202020204" pitchFamily="34" charset="0"/>
              </a:rPr>
              <a:t> module is to perform super resolution of the low-resolution frames using the information provided by </a:t>
            </a:r>
            <a:r>
              <a:rPr lang="en-US" b="1" dirty="0" err="1">
                <a:latin typeface="Arial" panose="020B0604020202020204" pitchFamily="34" charset="0"/>
                <a:cs typeface="Arial" panose="020B0604020202020204" pitchFamily="34" charset="0"/>
              </a:rPr>
              <a:t>FNet</a:t>
            </a:r>
            <a:r>
              <a:rPr lang="en-US" dirty="0">
                <a:latin typeface="Arial" panose="020B0604020202020204" pitchFamily="34" charset="0"/>
                <a:cs typeface="Arial" panose="020B0604020202020204" pitchFamily="34" charset="0"/>
              </a:rPr>
              <a:t>. </a:t>
            </a:r>
          </a:p>
          <a:p>
            <a:r>
              <a:rPr lang="en-US" b="1" dirty="0" err="1">
                <a:latin typeface="Arial" panose="020B0604020202020204" pitchFamily="34" charset="0"/>
                <a:cs typeface="Arial" panose="020B0604020202020204" pitchFamily="34" charset="0"/>
              </a:rPr>
              <a:t>SRNet</a:t>
            </a:r>
            <a:r>
              <a:rPr lang="en-US" dirty="0">
                <a:latin typeface="Arial" panose="020B0604020202020204" pitchFamily="34" charset="0"/>
                <a:cs typeface="Arial" panose="020B0604020202020204" pitchFamily="34" charset="0"/>
              </a:rPr>
              <a:t> is based on the </a:t>
            </a:r>
            <a:r>
              <a:rPr lang="en-US" b="1" dirty="0" err="1">
                <a:latin typeface="Arial" panose="020B0604020202020204" pitchFamily="34" charset="0"/>
                <a:cs typeface="Arial" panose="020B0604020202020204" pitchFamily="34" charset="0"/>
              </a:rPr>
              <a:t>ResNet</a:t>
            </a:r>
            <a:r>
              <a:rPr lang="en-US" dirty="0">
                <a:latin typeface="Arial" panose="020B0604020202020204" pitchFamily="34" charset="0"/>
                <a:cs typeface="Arial" panose="020B0604020202020204" pitchFamily="34" charset="0"/>
              </a:rPr>
              <a:t> model and uses ten </a:t>
            </a:r>
            <a:r>
              <a:rPr lang="en-US" b="1" dirty="0" err="1">
                <a:latin typeface="Arial" panose="020B0604020202020204" pitchFamily="34" charset="0"/>
                <a:cs typeface="Arial" panose="020B0604020202020204" pitchFamily="34" charset="0"/>
              </a:rPr>
              <a:t>ResBlock</a:t>
            </a:r>
            <a:r>
              <a:rPr lang="en-US" dirty="0">
                <a:latin typeface="Arial" panose="020B0604020202020204" pitchFamily="34" charset="0"/>
                <a:cs typeface="Arial" panose="020B0604020202020204" pitchFamily="34" charset="0"/>
              </a:rPr>
              <a:t> blocks:</a:t>
            </a:r>
          </a:p>
          <a:p>
            <a:pPr algn="ctr"/>
            <a:r>
              <a:rPr lang="it-IT" b="1" i="0" dirty="0" err="1">
                <a:effectLst/>
                <a:latin typeface="Arial" panose="020B0604020202020204" pitchFamily="34" charset="0"/>
              </a:rPr>
              <a:t>ResBlock</a:t>
            </a:r>
            <a:r>
              <a:rPr lang="it-IT" b="0" i="0" dirty="0">
                <a:effectLst/>
                <a:latin typeface="Arial" panose="020B0604020202020204" pitchFamily="34" charset="0"/>
              </a:rPr>
              <a:t>={Conv2d→ReLU→ Conv2d}</a:t>
            </a:r>
          </a:p>
          <a:p>
            <a:r>
              <a:rPr lang="it-IT" dirty="0">
                <a:latin typeface="Arial" panose="020B0604020202020204" pitchFamily="34" charset="0"/>
              </a:rPr>
              <a:t>To </a:t>
            </a:r>
            <a:r>
              <a:rPr lang="it-IT" dirty="0" err="1">
                <a:latin typeface="Arial" panose="020B0604020202020204" pitchFamily="34" charset="0"/>
              </a:rPr>
              <a:t>perform</a:t>
            </a:r>
            <a:r>
              <a:rPr lang="it-IT" dirty="0">
                <a:latin typeface="Arial" panose="020B0604020202020204" pitchFamily="34" charset="0"/>
              </a:rPr>
              <a:t> the </a:t>
            </a:r>
            <a:r>
              <a:rPr lang="it-IT" dirty="0" err="1">
                <a:latin typeface="Arial" panose="020B0604020202020204" pitchFamily="34" charset="0"/>
              </a:rPr>
              <a:t>upsampling</a:t>
            </a:r>
            <a:r>
              <a:rPr lang="it-IT" dirty="0">
                <a:latin typeface="Arial" panose="020B0604020202020204" pitchFamily="34" charset="0"/>
              </a:rPr>
              <a:t> </a:t>
            </a:r>
            <a:r>
              <a:rPr lang="it-IT" dirty="0" err="1">
                <a:latin typeface="Arial" panose="020B0604020202020204" pitchFamily="34" charset="0"/>
              </a:rPr>
              <a:t>operation</a:t>
            </a:r>
            <a:r>
              <a:rPr lang="it-IT" dirty="0">
                <a:latin typeface="Arial" panose="020B0604020202020204" pitchFamily="34" charset="0"/>
              </a:rPr>
              <a:t> </a:t>
            </a:r>
            <a:r>
              <a:rPr lang="it-IT" b="1" dirty="0" err="1">
                <a:latin typeface="Arial" panose="020B0604020202020204" pitchFamily="34" charset="0"/>
              </a:rPr>
              <a:t>SRNet</a:t>
            </a:r>
            <a:r>
              <a:rPr lang="it-IT" dirty="0">
                <a:latin typeface="Arial" panose="020B0604020202020204" pitchFamily="34" charset="0"/>
              </a:rPr>
              <a:t> </a:t>
            </a:r>
            <a:r>
              <a:rPr lang="it-IT" dirty="0" err="1">
                <a:latin typeface="Arial" panose="020B0604020202020204" pitchFamily="34" charset="0"/>
              </a:rPr>
              <a:t>uses</a:t>
            </a:r>
            <a:r>
              <a:rPr lang="it-IT" dirty="0">
                <a:latin typeface="Arial" panose="020B0604020202020204" pitchFamily="34" charset="0"/>
              </a:rPr>
              <a:t> a </a:t>
            </a:r>
            <a:r>
              <a:rPr lang="it-IT" dirty="0" err="1">
                <a:latin typeface="Arial" panose="020B0604020202020204" pitchFamily="34" charset="0"/>
              </a:rPr>
              <a:t>convolution</a:t>
            </a:r>
            <a:r>
              <a:rPr lang="it-IT" dirty="0">
                <a:latin typeface="Arial" panose="020B0604020202020204" pitchFamily="34" charset="0"/>
              </a:rPr>
              <a:t> sub-pixel </a:t>
            </a:r>
            <a:r>
              <a:rPr lang="it-IT" dirty="0" err="1">
                <a:latin typeface="Arial" panose="020B0604020202020204" pitchFamily="34" charset="0"/>
              </a:rPr>
              <a:t>layer</a:t>
            </a:r>
            <a:r>
              <a:rPr lang="it-IT" dirty="0">
                <a:latin typeface="Arial" panose="020B0604020202020204" pitchFamily="34" charset="0"/>
              </a:rPr>
              <a:t>:</a:t>
            </a:r>
          </a:p>
          <a:p>
            <a:pPr algn="ctr"/>
            <a:r>
              <a:rPr lang="it-IT" b="1" i="0" dirty="0" err="1">
                <a:effectLst/>
                <a:latin typeface="Arial" panose="020B0604020202020204" pitchFamily="34" charset="0"/>
              </a:rPr>
              <a:t>ConvSubPixel</a:t>
            </a:r>
            <a:r>
              <a:rPr lang="it-IT" b="0" i="0" dirty="0">
                <a:effectLst/>
                <a:latin typeface="Arial" panose="020B0604020202020204" pitchFamily="34" charset="0"/>
              </a:rPr>
              <a:t>={PixelShuffle×4→ReLU→Conv2d}</a:t>
            </a:r>
            <a:br>
              <a:rPr lang="it-IT" dirty="0"/>
            </a:br>
            <a:endParaRPr lang="it-IT" dirty="0"/>
          </a:p>
        </p:txBody>
      </p:sp>
      <p:sp>
        <p:nvSpPr>
          <p:cNvPr id="4" name="Titolo 3">
            <a:extLst>
              <a:ext uri="{FF2B5EF4-FFF2-40B4-BE49-F238E27FC236}">
                <a16:creationId xmlns:a16="http://schemas.microsoft.com/office/drawing/2014/main" id="{C396B0FB-5CE9-92AD-3BD4-5458CAAC393B}"/>
              </a:ext>
            </a:extLst>
          </p:cNvPr>
          <p:cNvSpPr>
            <a:spLocks noGrp="1"/>
          </p:cNvSpPr>
          <p:nvPr>
            <p:ph type="title"/>
          </p:nvPr>
        </p:nvSpPr>
        <p:spPr/>
        <p:txBody>
          <a:bodyPr/>
          <a:lstStyle/>
          <a:p>
            <a:r>
              <a:rPr lang="it-IT" dirty="0" err="1"/>
              <a:t>SRNet</a:t>
            </a:r>
            <a:r>
              <a:rPr lang="it-IT" dirty="0"/>
              <a:t> </a:t>
            </a:r>
            <a:r>
              <a:rPr lang="it-IT" dirty="0" err="1"/>
              <a:t>module</a:t>
            </a:r>
            <a:endParaRPr lang="it-IT" dirty="0"/>
          </a:p>
        </p:txBody>
      </p:sp>
    </p:spTree>
    <p:extLst>
      <p:ext uri="{BB962C8B-B14F-4D97-AF65-F5344CB8AC3E}">
        <p14:creationId xmlns:p14="http://schemas.microsoft.com/office/powerpoint/2010/main" val="3623192004"/>
      </p:ext>
    </p:extLst>
  </p:cSld>
  <p:clrMapOvr>
    <a:masterClrMapping/>
  </p:clrMapOvr>
</p:sld>
</file>

<file path=ppt/theme/theme1.xml><?xml version="1.0" encoding="utf-8"?>
<a:theme xmlns:a="http://schemas.openxmlformats.org/drawingml/2006/main" name="Template UniFI">
  <a:themeElements>
    <a:clrScheme name="Tema di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i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i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5327</TotalTime>
  <Words>2312</Words>
  <Application>Microsoft Office PowerPoint</Application>
  <PresentationFormat>Presentazione su schermo (4:3)</PresentationFormat>
  <Paragraphs>277</Paragraphs>
  <Slides>43</Slides>
  <Notes>12</Notes>
  <HiddenSlides>4</HiddenSlides>
  <MMClips>0</MMClips>
  <ScaleCrop>false</ScaleCrop>
  <HeadingPairs>
    <vt:vector size="6" baseType="variant">
      <vt:variant>
        <vt:lpstr>Caratteri utilizzati</vt:lpstr>
      </vt:variant>
      <vt:variant>
        <vt:i4>10</vt:i4>
      </vt:variant>
      <vt:variant>
        <vt:lpstr>Tema</vt:lpstr>
      </vt:variant>
      <vt:variant>
        <vt:i4>1</vt:i4>
      </vt:variant>
      <vt:variant>
        <vt:lpstr>Titoli diapositive</vt:lpstr>
      </vt:variant>
      <vt:variant>
        <vt:i4>43</vt:i4>
      </vt:variant>
    </vt:vector>
  </HeadingPairs>
  <TitlesOfParts>
    <vt:vector size="54" baseType="lpstr">
      <vt:lpstr>Arial</vt:lpstr>
      <vt:lpstr>Calibri</vt:lpstr>
      <vt:lpstr>Cambria Math</vt:lpstr>
      <vt:lpstr>Courier New</vt:lpstr>
      <vt:lpstr>JetBrains Mono</vt:lpstr>
      <vt:lpstr>KaTeX_Main</vt:lpstr>
      <vt:lpstr>KaTeX_Math</vt:lpstr>
      <vt:lpstr>Lato</vt:lpstr>
      <vt:lpstr>Lucida Grande</vt:lpstr>
      <vt:lpstr>Verdana</vt:lpstr>
      <vt:lpstr>Template UniFI</vt:lpstr>
      <vt:lpstr>Generator’s modification of EGVSR model</vt:lpstr>
      <vt:lpstr>Video Super Resolution</vt:lpstr>
      <vt:lpstr>General Adversarial Network(GAN)</vt:lpstr>
      <vt:lpstr>GAN architecture</vt:lpstr>
      <vt:lpstr>GAN for Super Resolution</vt:lpstr>
      <vt:lpstr>Efficient and Generic VSR System (EGVSR)</vt:lpstr>
      <vt:lpstr>EGVSR Generator</vt:lpstr>
      <vt:lpstr>Fnet module</vt:lpstr>
      <vt:lpstr>SRNet module</vt:lpstr>
      <vt:lpstr>Guideline of the project</vt:lpstr>
      <vt:lpstr>Separation of the background and foreground of the original frames</vt:lpstr>
      <vt:lpstr>Separation of original frames in background and foreground </vt:lpstr>
      <vt:lpstr>YOLO</vt:lpstr>
      <vt:lpstr>YOLO</vt:lpstr>
      <vt:lpstr>Training Process</vt:lpstr>
      <vt:lpstr>Training Process</vt:lpstr>
      <vt:lpstr>First Modification of EGVSR Generator</vt:lpstr>
      <vt:lpstr>First Modification of EGVSR Generator</vt:lpstr>
      <vt:lpstr>First Modification of EGVSR Generator</vt:lpstr>
      <vt:lpstr>Example:Output frame of first modification</vt:lpstr>
      <vt:lpstr>Example: Output video of first modification</vt:lpstr>
      <vt:lpstr>Second Modification of EGVSR Generator</vt:lpstr>
      <vt:lpstr>Second Modification of EGVSR Generator</vt:lpstr>
      <vt:lpstr>Second Modification of EGVSR Generator</vt:lpstr>
      <vt:lpstr>Second Modification of EGVSR Generator</vt:lpstr>
      <vt:lpstr>Second Modification of EGVSR Generator</vt:lpstr>
      <vt:lpstr>Example:Output frame of Second modification</vt:lpstr>
      <vt:lpstr>Example:Output video of second modification</vt:lpstr>
      <vt:lpstr>Evaluation Metrics:</vt:lpstr>
      <vt:lpstr>PSNR</vt:lpstr>
      <vt:lpstr>PSNR</vt:lpstr>
      <vt:lpstr>SSIM</vt:lpstr>
      <vt:lpstr>SSIM</vt:lpstr>
      <vt:lpstr>LPIPS</vt:lpstr>
      <vt:lpstr>Results:</vt:lpstr>
      <vt:lpstr>Metrics Result:</vt:lpstr>
      <vt:lpstr>Time processing</vt:lpstr>
      <vt:lpstr>Conclusion</vt:lpstr>
      <vt:lpstr>Bibliography</vt:lpstr>
      <vt:lpstr>EGVSR Discriminator </vt:lpstr>
      <vt:lpstr>Generator’s loss function: </vt:lpstr>
      <vt:lpstr>Training Process</vt:lpstr>
      <vt:lpstr>Discriminator’s loss function: </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PPT istituzionale Università di Firenze</dc:title>
  <dc:subject/>
  <dc:creator>Unità funzionale Prodotti e strumenti per la comunicazione istituzionale</dc:creator>
  <cp:keywords/>
  <dc:description/>
  <cp:lastModifiedBy>Damiano Giani</cp:lastModifiedBy>
  <cp:revision>72</cp:revision>
  <dcterms:created xsi:type="dcterms:W3CDTF">2020-11-12T10:34:42Z</dcterms:created>
  <dcterms:modified xsi:type="dcterms:W3CDTF">2022-09-16T09:14:51Z</dcterms:modified>
  <cp:category/>
</cp:coreProperties>
</file>

<file path=docProps/thumbnail.jpeg>
</file>